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8" r:id="rId3"/>
    <p:sldId id="257" r:id="rId4"/>
    <p:sldId id="261" r:id="rId5"/>
    <p:sldId id="259" r:id="rId6"/>
    <p:sldId id="256" r:id="rId7"/>
    <p:sldId id="263" r:id="rId8"/>
    <p:sldId id="262" r:id="rId9"/>
    <p:sldId id="265" r:id="rId10"/>
    <p:sldId id="266" r:id="rId11"/>
    <p:sldId id="260" r:id="rId12"/>
    <p:sldId id="267" r:id="rId13"/>
    <p:sldId id="268" r:id="rId14"/>
    <p:sldId id="269" r:id="rId1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F2792-D6C3-F2E2-C748-9563707BC809}"/>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83B6436-7F78-94A4-5FBC-1FB67003659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63D0783-9C88-D02C-017E-2B52EEC7A2F2}"/>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33C2403F-AF12-39DD-2AC8-5977093A3903}"/>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3A374769-D408-913A-41F6-69AB89966706}"/>
              </a:ext>
            </a:extLst>
          </p:cNvPr>
          <p:cNvSpPr>
            <a:spLocks noGrp="1"/>
          </p:cNvSpPr>
          <p:nvPr>
            <p:ph type="sldNum" sz="quarter" idx="12"/>
          </p:nvPr>
        </p:nvSpPr>
        <p:spPr/>
        <p:txBody>
          <a:bodyPr/>
          <a:lstStyle>
            <a:lvl1pPr>
              <a:defRPr/>
            </a:lvl1pPr>
          </a:lstStyle>
          <a:p>
            <a:fld id="{2655F5A8-3DA8-42FF-A905-A5430EE8241E}" type="slidenum">
              <a:rPr lang="fr-FR" altLang="fr-FR"/>
              <a:pPr/>
              <a:t>‹N°›</a:t>
            </a:fld>
            <a:endParaRPr lang="fr-FR" altLang="fr-FR"/>
          </a:p>
        </p:txBody>
      </p:sp>
    </p:spTree>
    <p:extLst>
      <p:ext uri="{BB962C8B-B14F-4D97-AF65-F5344CB8AC3E}">
        <p14:creationId xmlns:p14="http://schemas.microsoft.com/office/powerpoint/2010/main" val="343361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0EBCA-C73D-F760-138A-55B22238487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F9994C7-2496-2F25-6DBB-A58570A85B4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328965-1128-824A-5BDB-B46A309B96CE}"/>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9CC919AD-4043-6B55-1BE7-67A0C491068A}"/>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656D0476-BD78-212D-36C8-85A4BC4B70B4}"/>
              </a:ext>
            </a:extLst>
          </p:cNvPr>
          <p:cNvSpPr>
            <a:spLocks noGrp="1"/>
          </p:cNvSpPr>
          <p:nvPr>
            <p:ph type="sldNum" sz="quarter" idx="12"/>
          </p:nvPr>
        </p:nvSpPr>
        <p:spPr/>
        <p:txBody>
          <a:bodyPr/>
          <a:lstStyle>
            <a:lvl1pPr>
              <a:defRPr/>
            </a:lvl1pPr>
          </a:lstStyle>
          <a:p>
            <a:fld id="{C4639AB5-7D6E-4252-B5BE-85DC7BDAD0FD}" type="slidenum">
              <a:rPr lang="fr-FR" altLang="fr-FR"/>
              <a:pPr/>
              <a:t>‹N°›</a:t>
            </a:fld>
            <a:endParaRPr lang="fr-FR" altLang="fr-FR"/>
          </a:p>
        </p:txBody>
      </p:sp>
    </p:spTree>
    <p:extLst>
      <p:ext uri="{BB962C8B-B14F-4D97-AF65-F5344CB8AC3E}">
        <p14:creationId xmlns:p14="http://schemas.microsoft.com/office/powerpoint/2010/main" val="76117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33735B4-408F-E051-BEDA-359E6C830F28}"/>
              </a:ext>
            </a:extLst>
          </p:cNvPr>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53784CF-A73E-561E-E811-12CB33385483}"/>
              </a:ext>
            </a:extLst>
          </p:cNvPr>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EB5AD3-E9F0-F3ED-9068-6540C0D667DE}"/>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3AFFEC4B-67FE-F1D7-6A6B-B56CF30A3AE4}"/>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93F5B042-E36C-F6FB-A0E8-DCAA3E6B0230}"/>
              </a:ext>
            </a:extLst>
          </p:cNvPr>
          <p:cNvSpPr>
            <a:spLocks noGrp="1"/>
          </p:cNvSpPr>
          <p:nvPr>
            <p:ph type="sldNum" sz="quarter" idx="12"/>
          </p:nvPr>
        </p:nvSpPr>
        <p:spPr/>
        <p:txBody>
          <a:bodyPr/>
          <a:lstStyle>
            <a:lvl1pPr>
              <a:defRPr/>
            </a:lvl1pPr>
          </a:lstStyle>
          <a:p>
            <a:fld id="{745F04C5-4C7A-479D-89B7-D463BF7868AD}" type="slidenum">
              <a:rPr lang="fr-FR" altLang="fr-FR"/>
              <a:pPr/>
              <a:t>‹N°›</a:t>
            </a:fld>
            <a:endParaRPr lang="fr-FR" altLang="fr-FR"/>
          </a:p>
        </p:txBody>
      </p:sp>
    </p:spTree>
    <p:extLst>
      <p:ext uri="{BB962C8B-B14F-4D97-AF65-F5344CB8AC3E}">
        <p14:creationId xmlns:p14="http://schemas.microsoft.com/office/powerpoint/2010/main" val="83096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1C73E-3C4A-795B-6C6F-EE91B1838D7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41B682-67AF-BCCB-BD84-E0A23A00C10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90A80C-4027-1BEA-6976-B68AD9598F61}"/>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F54DF6AE-4613-E94B-D1E3-C3FCA76AEF31}"/>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77E53986-3D30-B601-433D-8243D2CCA1BE}"/>
              </a:ext>
            </a:extLst>
          </p:cNvPr>
          <p:cNvSpPr>
            <a:spLocks noGrp="1"/>
          </p:cNvSpPr>
          <p:nvPr>
            <p:ph type="sldNum" sz="quarter" idx="12"/>
          </p:nvPr>
        </p:nvSpPr>
        <p:spPr/>
        <p:txBody>
          <a:bodyPr/>
          <a:lstStyle>
            <a:lvl1pPr>
              <a:defRPr/>
            </a:lvl1pPr>
          </a:lstStyle>
          <a:p>
            <a:fld id="{2A1F3BA6-85C5-4CD5-8345-35296668BC1E}" type="slidenum">
              <a:rPr lang="fr-FR" altLang="fr-FR"/>
              <a:pPr/>
              <a:t>‹N°›</a:t>
            </a:fld>
            <a:endParaRPr lang="fr-FR" altLang="fr-FR"/>
          </a:p>
        </p:txBody>
      </p:sp>
    </p:spTree>
    <p:extLst>
      <p:ext uri="{BB962C8B-B14F-4D97-AF65-F5344CB8AC3E}">
        <p14:creationId xmlns:p14="http://schemas.microsoft.com/office/powerpoint/2010/main" val="273750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65934-9D6F-E3F5-3389-E4BA739BA82B}"/>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C270E9D-4022-62F7-D1AD-869CE0E2CBD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30F6F1D-BAC6-2EFE-8B45-C1953C85A7BB}"/>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73F9CF66-81C6-C4FD-DC00-A5D2B05F2B49}"/>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42FD1F0F-E790-2F17-9857-7281E9D90987}"/>
              </a:ext>
            </a:extLst>
          </p:cNvPr>
          <p:cNvSpPr>
            <a:spLocks noGrp="1"/>
          </p:cNvSpPr>
          <p:nvPr>
            <p:ph type="sldNum" sz="quarter" idx="12"/>
          </p:nvPr>
        </p:nvSpPr>
        <p:spPr/>
        <p:txBody>
          <a:bodyPr/>
          <a:lstStyle>
            <a:lvl1pPr>
              <a:defRPr/>
            </a:lvl1pPr>
          </a:lstStyle>
          <a:p>
            <a:fld id="{1EA7651F-C3CE-46C8-B320-C575350FABC8}" type="slidenum">
              <a:rPr lang="fr-FR" altLang="fr-FR"/>
              <a:pPr/>
              <a:t>‹N°›</a:t>
            </a:fld>
            <a:endParaRPr lang="fr-FR" altLang="fr-FR"/>
          </a:p>
        </p:txBody>
      </p:sp>
    </p:spTree>
    <p:extLst>
      <p:ext uri="{BB962C8B-B14F-4D97-AF65-F5344CB8AC3E}">
        <p14:creationId xmlns:p14="http://schemas.microsoft.com/office/powerpoint/2010/main" val="13475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0C3E1-5F08-0DEB-BEF4-BE6AB102FE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65AFE1E-1BE9-A621-8406-BCDB2102C14B}"/>
              </a:ext>
            </a:extLst>
          </p:cNvPr>
          <p:cNvSpPr>
            <a:spLocks noGrp="1"/>
          </p:cNvSpPr>
          <p:nvPr>
            <p:ph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515A4A8-90BA-9F35-41A5-3DB7EC0447DC}"/>
              </a:ext>
            </a:extLst>
          </p:cNvPr>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EC057DE-4AFC-59E2-96DA-C6FC60ACC79E}"/>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F84E88BC-D922-ADE6-AD8B-8DD40B9E0C5E}"/>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08870E11-3C1D-7072-BFFC-DE7677535DA1}"/>
              </a:ext>
            </a:extLst>
          </p:cNvPr>
          <p:cNvSpPr>
            <a:spLocks noGrp="1"/>
          </p:cNvSpPr>
          <p:nvPr>
            <p:ph type="sldNum" sz="quarter" idx="12"/>
          </p:nvPr>
        </p:nvSpPr>
        <p:spPr/>
        <p:txBody>
          <a:bodyPr/>
          <a:lstStyle>
            <a:lvl1pPr>
              <a:defRPr/>
            </a:lvl1pPr>
          </a:lstStyle>
          <a:p>
            <a:fld id="{765C4FDE-09DC-4ECD-985F-C9E8222E5834}" type="slidenum">
              <a:rPr lang="fr-FR" altLang="fr-FR"/>
              <a:pPr/>
              <a:t>‹N°›</a:t>
            </a:fld>
            <a:endParaRPr lang="fr-FR" altLang="fr-FR"/>
          </a:p>
        </p:txBody>
      </p:sp>
    </p:spTree>
    <p:extLst>
      <p:ext uri="{BB962C8B-B14F-4D97-AF65-F5344CB8AC3E}">
        <p14:creationId xmlns:p14="http://schemas.microsoft.com/office/powerpoint/2010/main" val="382635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871EA-CA41-E85A-8C72-4244BFBF05F3}"/>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8E9A9D9-7573-B9CC-74F4-2578FF0F19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CA82CB0-98D3-626C-29D7-63AD4D07D059}"/>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66F0B6E-5177-8356-A33C-48219588AC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A03DA4B-C86B-3BBC-9705-53BBA150944C}"/>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DA529E9-6346-EC7A-5567-579D217E9465}"/>
              </a:ext>
            </a:extLst>
          </p:cNvPr>
          <p:cNvSpPr>
            <a:spLocks noGrp="1"/>
          </p:cNvSpPr>
          <p:nvPr>
            <p:ph type="dt" sz="half" idx="10"/>
          </p:nvPr>
        </p:nvSpPr>
        <p:spPr/>
        <p:txBody>
          <a:bodyPr/>
          <a:lstStyle>
            <a:lvl1pPr>
              <a:defRPr/>
            </a:lvl1pPr>
          </a:lstStyle>
          <a:p>
            <a:endParaRPr lang="fr-FR" altLang="fr-FR"/>
          </a:p>
        </p:txBody>
      </p:sp>
      <p:sp>
        <p:nvSpPr>
          <p:cNvPr id="8" name="Espace réservé du pied de page 7">
            <a:extLst>
              <a:ext uri="{FF2B5EF4-FFF2-40B4-BE49-F238E27FC236}">
                <a16:creationId xmlns:a16="http://schemas.microsoft.com/office/drawing/2014/main" id="{3AA82593-C5B1-8EE1-F583-9C7D85DCFB88}"/>
              </a:ext>
            </a:extLst>
          </p:cNvPr>
          <p:cNvSpPr>
            <a:spLocks noGrp="1"/>
          </p:cNvSpPr>
          <p:nvPr>
            <p:ph type="ftr" sz="quarter" idx="11"/>
          </p:nvPr>
        </p:nvSpPr>
        <p:spPr/>
        <p:txBody>
          <a:bodyPr/>
          <a:lstStyle>
            <a:lvl1pPr>
              <a:defRPr/>
            </a:lvl1pPr>
          </a:lstStyle>
          <a:p>
            <a:endParaRPr lang="fr-FR" altLang="fr-FR"/>
          </a:p>
        </p:txBody>
      </p:sp>
      <p:sp>
        <p:nvSpPr>
          <p:cNvPr id="9" name="Espace réservé du numéro de diapositive 8">
            <a:extLst>
              <a:ext uri="{FF2B5EF4-FFF2-40B4-BE49-F238E27FC236}">
                <a16:creationId xmlns:a16="http://schemas.microsoft.com/office/drawing/2014/main" id="{BD61912B-D576-4E16-971C-946E44A38EEA}"/>
              </a:ext>
            </a:extLst>
          </p:cNvPr>
          <p:cNvSpPr>
            <a:spLocks noGrp="1"/>
          </p:cNvSpPr>
          <p:nvPr>
            <p:ph type="sldNum" sz="quarter" idx="12"/>
          </p:nvPr>
        </p:nvSpPr>
        <p:spPr/>
        <p:txBody>
          <a:bodyPr/>
          <a:lstStyle>
            <a:lvl1pPr>
              <a:defRPr/>
            </a:lvl1pPr>
          </a:lstStyle>
          <a:p>
            <a:fld id="{E11C4D3D-8D75-4CD4-875D-1B7791042DF9}" type="slidenum">
              <a:rPr lang="fr-FR" altLang="fr-FR"/>
              <a:pPr/>
              <a:t>‹N°›</a:t>
            </a:fld>
            <a:endParaRPr lang="fr-FR" altLang="fr-FR"/>
          </a:p>
        </p:txBody>
      </p:sp>
    </p:spTree>
    <p:extLst>
      <p:ext uri="{BB962C8B-B14F-4D97-AF65-F5344CB8AC3E}">
        <p14:creationId xmlns:p14="http://schemas.microsoft.com/office/powerpoint/2010/main" val="319492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810EF-D73C-1CA1-A89B-D36E73FDAA1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B4EB25B-3E08-4471-2176-28D7F20F08F1}"/>
              </a:ext>
            </a:extLst>
          </p:cNvPr>
          <p:cNvSpPr>
            <a:spLocks noGrp="1"/>
          </p:cNvSpPr>
          <p:nvPr>
            <p:ph type="dt" sz="half" idx="10"/>
          </p:nvPr>
        </p:nvSpPr>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7AE69B4F-FD2E-D134-9B77-20370DED1C29}"/>
              </a:ext>
            </a:extLst>
          </p:cNvPr>
          <p:cNvSpPr>
            <a:spLocks noGrp="1"/>
          </p:cNvSpPr>
          <p:nvPr>
            <p:ph type="ftr" sz="quarter" idx="11"/>
          </p:nvPr>
        </p:nvSpPr>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46A9F1DA-2C3D-6755-8F88-676988D66AA4}"/>
              </a:ext>
            </a:extLst>
          </p:cNvPr>
          <p:cNvSpPr>
            <a:spLocks noGrp="1"/>
          </p:cNvSpPr>
          <p:nvPr>
            <p:ph type="sldNum" sz="quarter" idx="12"/>
          </p:nvPr>
        </p:nvSpPr>
        <p:spPr/>
        <p:txBody>
          <a:bodyPr/>
          <a:lstStyle>
            <a:lvl1pPr>
              <a:defRPr/>
            </a:lvl1pPr>
          </a:lstStyle>
          <a:p>
            <a:fld id="{CCDE1FED-4C5A-4EB6-A28E-8868BED5FB58}" type="slidenum">
              <a:rPr lang="fr-FR" altLang="fr-FR"/>
              <a:pPr/>
              <a:t>‹N°›</a:t>
            </a:fld>
            <a:endParaRPr lang="fr-FR" altLang="fr-FR"/>
          </a:p>
        </p:txBody>
      </p:sp>
    </p:spTree>
    <p:extLst>
      <p:ext uri="{BB962C8B-B14F-4D97-AF65-F5344CB8AC3E}">
        <p14:creationId xmlns:p14="http://schemas.microsoft.com/office/powerpoint/2010/main" val="125751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C8022C3-403C-B649-3766-57F40096FF9C}"/>
              </a:ext>
            </a:extLst>
          </p:cNvPr>
          <p:cNvSpPr>
            <a:spLocks noGrp="1"/>
          </p:cNvSpPr>
          <p:nvPr>
            <p:ph type="dt" sz="half" idx="10"/>
          </p:nvPr>
        </p:nvSpPr>
        <p:spPr/>
        <p:txBody>
          <a:bodyPr/>
          <a:lstStyle>
            <a:lvl1pPr>
              <a:defRPr/>
            </a:lvl1pPr>
          </a:lstStyle>
          <a:p>
            <a:endParaRPr lang="fr-FR" altLang="fr-FR"/>
          </a:p>
        </p:txBody>
      </p:sp>
      <p:sp>
        <p:nvSpPr>
          <p:cNvPr id="3" name="Espace réservé du pied de page 2">
            <a:extLst>
              <a:ext uri="{FF2B5EF4-FFF2-40B4-BE49-F238E27FC236}">
                <a16:creationId xmlns:a16="http://schemas.microsoft.com/office/drawing/2014/main" id="{CA351952-EC54-5640-225A-ADA43A27F2D1}"/>
              </a:ext>
            </a:extLst>
          </p:cNvPr>
          <p:cNvSpPr>
            <a:spLocks noGrp="1"/>
          </p:cNvSpPr>
          <p:nvPr>
            <p:ph type="ftr" sz="quarter" idx="11"/>
          </p:nvPr>
        </p:nvSpPr>
        <p:spPr/>
        <p:txBody>
          <a:bodyPr/>
          <a:lstStyle>
            <a:lvl1pPr>
              <a:defRPr/>
            </a:lvl1pPr>
          </a:lstStyle>
          <a:p>
            <a:endParaRPr lang="fr-FR" altLang="fr-FR"/>
          </a:p>
        </p:txBody>
      </p:sp>
      <p:sp>
        <p:nvSpPr>
          <p:cNvPr id="4" name="Espace réservé du numéro de diapositive 3">
            <a:extLst>
              <a:ext uri="{FF2B5EF4-FFF2-40B4-BE49-F238E27FC236}">
                <a16:creationId xmlns:a16="http://schemas.microsoft.com/office/drawing/2014/main" id="{AC0F679D-D934-E363-2701-C52247B293F7}"/>
              </a:ext>
            </a:extLst>
          </p:cNvPr>
          <p:cNvSpPr>
            <a:spLocks noGrp="1"/>
          </p:cNvSpPr>
          <p:nvPr>
            <p:ph type="sldNum" sz="quarter" idx="12"/>
          </p:nvPr>
        </p:nvSpPr>
        <p:spPr/>
        <p:txBody>
          <a:bodyPr/>
          <a:lstStyle>
            <a:lvl1pPr>
              <a:defRPr/>
            </a:lvl1pPr>
          </a:lstStyle>
          <a:p>
            <a:fld id="{7F7F7741-7989-402C-A83C-DFC183475912}" type="slidenum">
              <a:rPr lang="fr-FR" altLang="fr-FR"/>
              <a:pPr/>
              <a:t>‹N°›</a:t>
            </a:fld>
            <a:endParaRPr lang="fr-FR" altLang="fr-FR"/>
          </a:p>
        </p:txBody>
      </p:sp>
    </p:spTree>
    <p:extLst>
      <p:ext uri="{BB962C8B-B14F-4D97-AF65-F5344CB8AC3E}">
        <p14:creationId xmlns:p14="http://schemas.microsoft.com/office/powerpoint/2010/main" val="216536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C2587-E95E-7924-D9BB-0FEC4D223C88}"/>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143D4B2-1216-56DA-AE73-D12457F6213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1608FB1-E9B5-696D-B837-F64CD6B8AC0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4E5BED-3DEF-36F1-F1DE-90D33F088480}"/>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8B68B006-EFAB-400A-E241-64241C93D4E0}"/>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7B355FFD-7146-D761-0539-154B111CFE5A}"/>
              </a:ext>
            </a:extLst>
          </p:cNvPr>
          <p:cNvSpPr>
            <a:spLocks noGrp="1"/>
          </p:cNvSpPr>
          <p:nvPr>
            <p:ph type="sldNum" sz="quarter" idx="12"/>
          </p:nvPr>
        </p:nvSpPr>
        <p:spPr/>
        <p:txBody>
          <a:bodyPr/>
          <a:lstStyle>
            <a:lvl1pPr>
              <a:defRPr/>
            </a:lvl1pPr>
          </a:lstStyle>
          <a:p>
            <a:fld id="{989C6035-D541-42A2-8CF4-2FAADCECF8E3}" type="slidenum">
              <a:rPr lang="fr-FR" altLang="fr-FR"/>
              <a:pPr/>
              <a:t>‹N°›</a:t>
            </a:fld>
            <a:endParaRPr lang="fr-FR" altLang="fr-FR"/>
          </a:p>
        </p:txBody>
      </p:sp>
    </p:spTree>
    <p:extLst>
      <p:ext uri="{BB962C8B-B14F-4D97-AF65-F5344CB8AC3E}">
        <p14:creationId xmlns:p14="http://schemas.microsoft.com/office/powerpoint/2010/main" val="308946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9CC1D-5861-0909-F1C9-ACB130C6C3FB}"/>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AD6174F-01B7-1CFF-2913-073B6B261BB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C78FAA0-4855-8DC8-A902-82FE3E909F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9F5443-82A1-3315-8483-6DD373B0BEEA}"/>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4CFD0BD7-BE0E-342A-610D-5BAF317EECD6}"/>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D17ECAA7-D805-8C4F-91E9-FA5CA1219606}"/>
              </a:ext>
            </a:extLst>
          </p:cNvPr>
          <p:cNvSpPr>
            <a:spLocks noGrp="1"/>
          </p:cNvSpPr>
          <p:nvPr>
            <p:ph type="sldNum" sz="quarter" idx="12"/>
          </p:nvPr>
        </p:nvSpPr>
        <p:spPr/>
        <p:txBody>
          <a:bodyPr/>
          <a:lstStyle>
            <a:lvl1pPr>
              <a:defRPr/>
            </a:lvl1pPr>
          </a:lstStyle>
          <a:p>
            <a:fld id="{1B08FC92-5721-4A08-9CC4-ADB67174D01F}" type="slidenum">
              <a:rPr lang="fr-FR" altLang="fr-FR"/>
              <a:pPr/>
              <a:t>‹N°›</a:t>
            </a:fld>
            <a:endParaRPr lang="fr-FR" altLang="fr-FR"/>
          </a:p>
        </p:txBody>
      </p:sp>
    </p:spTree>
    <p:extLst>
      <p:ext uri="{BB962C8B-B14F-4D97-AF65-F5344CB8AC3E}">
        <p14:creationId xmlns:p14="http://schemas.microsoft.com/office/powerpoint/2010/main" val="187815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45DAA8-F77E-B058-0C3C-2B9A56989E6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1BABB26C-2A0A-B431-290D-202F600B521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41B4EC52-8D52-9A7B-456A-014737F0121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r-FR" altLang="fr-FR"/>
          </a:p>
        </p:txBody>
      </p:sp>
      <p:sp>
        <p:nvSpPr>
          <p:cNvPr id="1029" name="Rectangle 5">
            <a:extLst>
              <a:ext uri="{FF2B5EF4-FFF2-40B4-BE49-F238E27FC236}">
                <a16:creationId xmlns:a16="http://schemas.microsoft.com/office/drawing/2014/main" id="{55CBD8EA-2346-C5DF-A525-61CDB552637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ltLang="fr-FR"/>
          </a:p>
        </p:txBody>
      </p:sp>
      <p:sp>
        <p:nvSpPr>
          <p:cNvPr id="1030" name="Rectangle 6">
            <a:extLst>
              <a:ext uri="{FF2B5EF4-FFF2-40B4-BE49-F238E27FC236}">
                <a16:creationId xmlns:a16="http://schemas.microsoft.com/office/drawing/2014/main" id="{E605D114-9B77-A6C5-0F23-0825830C5E4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ECD3655-727F-4E3A-81FC-74B6D24E3B65}"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a:extLst>
              <a:ext uri="{FF2B5EF4-FFF2-40B4-BE49-F238E27FC236}">
                <a16:creationId xmlns:a16="http://schemas.microsoft.com/office/drawing/2014/main" id="{C8D0A3EF-5A3B-5EFF-93FD-5C9FC4DB3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883"/>
          <a:stretch>
            <a:fillRect/>
          </a:stretch>
        </p:blipFill>
        <p:spPr bwMode="auto">
          <a:xfrm>
            <a:off x="-25400" y="1138238"/>
            <a:ext cx="9169400" cy="571976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64173D9B-3AB0-C7D0-05B3-D2E2504F5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8893175"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a:extLst>
              <a:ext uri="{FF2B5EF4-FFF2-40B4-BE49-F238E27FC236}">
                <a16:creationId xmlns:a16="http://schemas.microsoft.com/office/drawing/2014/main" id="{4C542034-9C7E-5359-9762-131B652B4C92}"/>
              </a:ext>
            </a:extLst>
          </p:cNvPr>
          <p:cNvSpPr>
            <a:spLocks noChangeArrowheads="1"/>
          </p:cNvSpPr>
          <p:nvPr/>
        </p:nvSpPr>
        <p:spPr bwMode="auto">
          <a:xfrm>
            <a:off x="2987675" y="6021388"/>
            <a:ext cx="600075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altLang="fr-FR" b="1"/>
              <a:t>HISTOIRE DU SEPTIÈME HÔTEL CONTREXÉVILLOIS </a:t>
            </a:r>
            <a:endParaRPr lang="fr-FR" altLang="fr-FR"/>
          </a:p>
          <a:p>
            <a:pPr algn="ctr"/>
            <a:r>
              <a:rPr lang="fr-FR" altLang="fr-FR" b="1"/>
              <a:t>L'hôtel de l'Europe, devenu hôtel des Bains</a:t>
            </a:r>
            <a:endParaRPr lang="fr-FR" altLang="fr-FR"/>
          </a:p>
        </p:txBody>
      </p:sp>
      <p:pic>
        <p:nvPicPr>
          <p:cNvPr id="10245" name="Picture 5">
            <a:extLst>
              <a:ext uri="{FF2B5EF4-FFF2-40B4-BE49-F238E27FC236}">
                <a16:creationId xmlns:a16="http://schemas.microsoft.com/office/drawing/2014/main" id="{52BD1E76-93DF-3FF1-6836-47BD13318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196975"/>
            <a:ext cx="105727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a:extLst>
              <a:ext uri="{FF2B5EF4-FFF2-40B4-BE49-F238E27FC236}">
                <a16:creationId xmlns:a16="http://schemas.microsoft.com/office/drawing/2014/main" id="{EC75B9BE-5869-C525-52E6-E95E2D850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247"/>
                                        </p:tgtEl>
                                        <p:attrNameLst>
                                          <p:attrName>style.visibility</p:attrName>
                                        </p:attrNameLst>
                                      </p:cBhvr>
                                      <p:to>
                                        <p:strVal val="visible"/>
                                      </p:to>
                                    </p:set>
                                    <p:anim calcmode="lin" valueType="num">
                                      <p:cBhvr>
                                        <p:cTn id="13" dur="500" fill="hold"/>
                                        <p:tgtEl>
                                          <p:spTgt spid="10247"/>
                                        </p:tgtEl>
                                        <p:attrNameLst>
                                          <p:attrName>ppt_w</p:attrName>
                                        </p:attrNameLst>
                                      </p:cBhvr>
                                      <p:tavLst>
                                        <p:tav tm="0">
                                          <p:val>
                                            <p:fltVal val="0"/>
                                          </p:val>
                                        </p:tav>
                                        <p:tav tm="100000">
                                          <p:val>
                                            <p:strVal val="#ppt_w"/>
                                          </p:val>
                                        </p:tav>
                                      </p:tavLst>
                                    </p:anim>
                                    <p:anim calcmode="lin" valueType="num">
                                      <p:cBhvr>
                                        <p:cTn id="14" dur="500" fill="hold"/>
                                        <p:tgtEl>
                                          <p:spTgt spid="10247"/>
                                        </p:tgtEl>
                                        <p:attrNameLst>
                                          <p:attrName>ppt_h</p:attrName>
                                        </p:attrNameLst>
                                      </p:cBhvr>
                                      <p:tavLst>
                                        <p:tav tm="0">
                                          <p:val>
                                            <p:fltVal val="0"/>
                                          </p:val>
                                        </p:tav>
                                        <p:tav tm="100000">
                                          <p:val>
                                            <p:strVal val="#ppt_h"/>
                                          </p:val>
                                        </p:tav>
                                      </p:tavLst>
                                    </p:anim>
                                    <p:animEffect transition="in" filter="fade">
                                      <p:cBhvr>
                                        <p:cTn id="15"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20FB37BF-DDDB-510E-EB9F-73324FB0F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4356100" cy="5761038"/>
          </a:xfrm>
          <a:prstGeom prst="rect">
            <a:avLst/>
          </a:prstGeom>
          <a:noFill/>
          <a:extLst>
            <a:ext uri="{909E8E84-426E-40DD-AFC4-6F175D3DCCD1}">
              <a14:hiddenFill xmlns:a14="http://schemas.microsoft.com/office/drawing/2010/main">
                <a:solidFill>
                  <a:srgbClr val="FFFFFF"/>
                </a:solidFill>
              </a14:hiddenFill>
            </a:ext>
          </a:extLst>
        </p:spPr>
      </p:pic>
      <p:sp>
        <p:nvSpPr>
          <p:cNvPr id="12294" name="Text Box 6">
            <a:extLst>
              <a:ext uri="{FF2B5EF4-FFF2-40B4-BE49-F238E27FC236}">
                <a16:creationId xmlns:a16="http://schemas.microsoft.com/office/drawing/2014/main" id="{4910A541-3F42-6EB4-068D-9E3227A9E78D}"/>
              </a:ext>
            </a:extLst>
          </p:cNvPr>
          <p:cNvSpPr txBox="1">
            <a:spLocks noChangeArrowheads="1"/>
          </p:cNvSpPr>
          <p:nvPr/>
        </p:nvSpPr>
        <p:spPr bwMode="auto">
          <a:xfrm>
            <a:off x="4464050" y="765175"/>
            <a:ext cx="467995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a:t>      </a:t>
            </a:r>
            <a:r>
              <a:rPr lang="fr-FR" altLang="fr-FR" sz="1400"/>
              <a:t>Le petit hôtel de l’Europe restera engoncé dans la rue des Saints qui devient rue du docteur Bagard en 1936.</a:t>
            </a:r>
          </a:p>
          <a:p>
            <a:endParaRPr lang="fr-FR" altLang="fr-FR" sz="1400"/>
          </a:p>
          <a:p>
            <a:r>
              <a:rPr lang="fr-FR" altLang="fr-FR" sz="1400"/>
              <a:t>     À la mort de Jean-Baptiste Parisot en 1898 sa fille Aline lui succède, elle est mariée à Ernest Guillerez rentier, de 9 ans son aîné.</a:t>
            </a:r>
          </a:p>
          <a:p>
            <a:endParaRPr lang="fr-FR" altLang="fr-FR" sz="1400"/>
          </a:p>
          <a:p>
            <a:r>
              <a:rPr lang="fr-FR" altLang="fr-FR" sz="1400"/>
              <a:t>     1908, Léon Tournant est propriétaire, il</a:t>
            </a:r>
          </a:p>
          <a:p>
            <a:r>
              <a:rPr lang="fr-FR" altLang="fr-FR" sz="1400"/>
              <a:t>est originaire de Vaulx (Pas-de-Calais), sa </a:t>
            </a:r>
          </a:p>
          <a:p>
            <a:r>
              <a:rPr lang="fr-FR" altLang="fr-FR" sz="1400"/>
              <a:t>veuve Léonie Fatien lui succède.</a:t>
            </a:r>
          </a:p>
          <a:p>
            <a:endParaRPr lang="fr-FR" altLang="fr-FR" sz="1400"/>
          </a:p>
          <a:p>
            <a:r>
              <a:rPr lang="fr-FR" altLang="fr-FR" sz="1400"/>
              <a:t>     1926, François Jouffroy est propriétaire</a:t>
            </a:r>
          </a:p>
          <a:p>
            <a:r>
              <a:rPr lang="fr-FR" altLang="fr-FR" sz="1400"/>
              <a:t>Il est originaire de Brans (Jura), sa veuve</a:t>
            </a:r>
          </a:p>
          <a:p>
            <a:r>
              <a:rPr lang="fr-FR" altLang="fr-FR" sz="1400"/>
              <a:t>Claire Carette lui succède.</a:t>
            </a:r>
          </a:p>
          <a:p>
            <a:endParaRPr lang="fr-FR" altLang="fr-FR" sz="1400"/>
          </a:p>
          <a:p>
            <a:r>
              <a:rPr lang="fr-FR" altLang="fr-FR" sz="1400"/>
              <a:t>      1938, Adrien Bathelier de Vittel est</a:t>
            </a:r>
          </a:p>
          <a:p>
            <a:r>
              <a:rPr lang="fr-FR" altLang="fr-FR" sz="1400"/>
              <a:t>propriétaire de l’hôtel et lui donne le nom</a:t>
            </a:r>
          </a:p>
          <a:p>
            <a:r>
              <a:rPr lang="fr-FR" altLang="fr-FR" sz="1400"/>
              <a:t>d’hôtel Paradis.</a:t>
            </a:r>
          </a:p>
          <a:p>
            <a:endParaRPr lang="fr-FR" altLang="fr-FR" sz="1400"/>
          </a:p>
          <a:p>
            <a:r>
              <a:rPr lang="fr-FR" altLang="fr-FR" sz="1400"/>
              <a:t>       1943, Jean Dodin propriétaire de l’hôtel</a:t>
            </a:r>
          </a:p>
          <a:p>
            <a:r>
              <a:rPr lang="fr-FR" altLang="fr-FR" sz="1400"/>
              <a:t>de la Gare à Contrexéville, achète l’hôtel Paradis et le bâtiment qui est au-dessus et en fait une annexe.</a:t>
            </a:r>
          </a:p>
        </p:txBody>
      </p:sp>
      <p:sp>
        <p:nvSpPr>
          <p:cNvPr id="12298" name="Freeform 10">
            <a:extLst>
              <a:ext uri="{FF2B5EF4-FFF2-40B4-BE49-F238E27FC236}">
                <a16:creationId xmlns:a16="http://schemas.microsoft.com/office/drawing/2014/main" id="{CDC0C6FF-7A32-82C8-E668-3622D3D6639B}"/>
              </a:ext>
            </a:extLst>
          </p:cNvPr>
          <p:cNvSpPr>
            <a:spLocks/>
          </p:cNvSpPr>
          <p:nvPr/>
        </p:nvSpPr>
        <p:spPr bwMode="auto">
          <a:xfrm>
            <a:off x="3708400" y="692150"/>
            <a:ext cx="792163" cy="1150938"/>
          </a:xfrm>
          <a:custGeom>
            <a:avLst/>
            <a:gdLst>
              <a:gd name="T0" fmla="*/ 499 w 499"/>
              <a:gd name="T1" fmla="*/ 0 h 725"/>
              <a:gd name="T2" fmla="*/ 0 w 499"/>
              <a:gd name="T3" fmla="*/ 0 h 725"/>
              <a:gd name="T4" fmla="*/ 0 w 499"/>
              <a:gd name="T5" fmla="*/ 725 h 725"/>
            </a:gdLst>
            <a:ahLst/>
            <a:cxnLst>
              <a:cxn ang="0">
                <a:pos x="T0" y="T1"/>
              </a:cxn>
              <a:cxn ang="0">
                <a:pos x="T2" y="T3"/>
              </a:cxn>
              <a:cxn ang="0">
                <a:pos x="T4" y="T5"/>
              </a:cxn>
            </a:cxnLst>
            <a:rect l="0" t="0" r="r" b="b"/>
            <a:pathLst>
              <a:path w="499" h="725">
                <a:moveTo>
                  <a:pt x="499" y="0"/>
                </a:moveTo>
                <a:lnTo>
                  <a:pt x="0" y="0"/>
                </a:lnTo>
                <a:lnTo>
                  <a:pt x="0" y="725"/>
                </a:lnTo>
              </a:path>
            </a:pathLst>
          </a:custGeom>
          <a:noFill/>
          <a:ln w="5715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2293" name="Picture 5">
            <a:extLst>
              <a:ext uri="{FF2B5EF4-FFF2-40B4-BE49-F238E27FC236}">
                <a16:creationId xmlns:a16="http://schemas.microsoft.com/office/drawing/2014/main" id="{1FE8F71A-DCC9-91BE-1537-E99973721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76250"/>
            <a:ext cx="4787900" cy="5761038"/>
          </a:xfrm>
          <a:prstGeom prst="rect">
            <a:avLst/>
          </a:prstGeom>
          <a:noFill/>
          <a:extLst>
            <a:ext uri="{909E8E84-426E-40DD-AFC4-6F175D3DCCD1}">
              <a14:hiddenFill xmlns:a14="http://schemas.microsoft.com/office/drawing/2010/main">
                <a:solidFill>
                  <a:srgbClr val="FFFFFF"/>
                </a:solidFill>
              </a14:hiddenFill>
            </a:ext>
          </a:extLst>
        </p:spPr>
      </p:pic>
      <p:sp>
        <p:nvSpPr>
          <p:cNvPr id="12299" name="Rectangle 11">
            <a:extLst>
              <a:ext uri="{FF2B5EF4-FFF2-40B4-BE49-F238E27FC236}">
                <a16:creationId xmlns:a16="http://schemas.microsoft.com/office/drawing/2014/main" id="{1CC335D5-CB9A-0515-B7EF-9666813D322F}"/>
              </a:ext>
            </a:extLst>
          </p:cNvPr>
          <p:cNvSpPr>
            <a:spLocks noChangeArrowheads="1"/>
          </p:cNvSpPr>
          <p:nvPr/>
        </p:nvSpPr>
        <p:spPr bwMode="auto">
          <a:xfrm>
            <a:off x="4356100" y="188913"/>
            <a:ext cx="4787900" cy="62642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00" name="Text Box 12">
            <a:extLst>
              <a:ext uri="{FF2B5EF4-FFF2-40B4-BE49-F238E27FC236}">
                <a16:creationId xmlns:a16="http://schemas.microsoft.com/office/drawing/2014/main" id="{87D25A5E-264D-3305-78B7-C81306754378}"/>
              </a:ext>
            </a:extLst>
          </p:cNvPr>
          <p:cNvSpPr txBox="1">
            <a:spLocks noChangeArrowheads="1"/>
          </p:cNvSpPr>
          <p:nvPr/>
        </p:nvSpPr>
        <p:spPr bwMode="auto">
          <a:xfrm>
            <a:off x="6156325" y="188913"/>
            <a:ext cx="135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Photo 2005</a:t>
            </a:r>
          </a:p>
        </p:txBody>
      </p:sp>
      <p:sp>
        <p:nvSpPr>
          <p:cNvPr id="12301" name="Text Box 13">
            <a:extLst>
              <a:ext uri="{FF2B5EF4-FFF2-40B4-BE49-F238E27FC236}">
                <a16:creationId xmlns:a16="http://schemas.microsoft.com/office/drawing/2014/main" id="{795CEF59-ECAC-BEF1-7B71-891A43171463}"/>
              </a:ext>
            </a:extLst>
          </p:cNvPr>
          <p:cNvSpPr txBox="1">
            <a:spLocks noChangeArrowheads="1"/>
          </p:cNvSpPr>
          <p:nvPr/>
        </p:nvSpPr>
        <p:spPr bwMode="auto">
          <a:xfrm>
            <a:off x="1476375" y="188913"/>
            <a:ext cx="135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Photo 1995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2000" fill="hold"/>
                                        <p:tgtEl>
                                          <p:spTgt spid="12298"/>
                                        </p:tgtEl>
                                        <p:attrNameLst>
                                          <p:attrName>ppt_w</p:attrName>
                                        </p:attrNameLst>
                                      </p:cBhvr>
                                      <p:tavLst>
                                        <p:tav tm="0">
                                          <p:val>
                                            <p:fltVal val="0"/>
                                          </p:val>
                                        </p:tav>
                                        <p:tav tm="100000">
                                          <p:val>
                                            <p:strVal val="#ppt_w"/>
                                          </p:val>
                                        </p:tav>
                                      </p:tavLst>
                                    </p:anim>
                                    <p:anim calcmode="lin" valueType="num">
                                      <p:cBhvr>
                                        <p:cTn id="8" dur="2000" fill="hold"/>
                                        <p:tgtEl>
                                          <p:spTgt spid="122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1000" fill="hold"/>
                                        <p:tgtEl>
                                          <p:spTgt spid="12293"/>
                                        </p:tgtEl>
                                        <p:attrNameLst>
                                          <p:attrName>ppt_x</p:attrName>
                                        </p:attrNameLst>
                                      </p:cBhvr>
                                      <p:tavLst>
                                        <p:tav tm="0">
                                          <p:val>
                                            <p:strVal val="1+#ppt_w/2"/>
                                          </p:val>
                                        </p:tav>
                                        <p:tav tm="100000">
                                          <p:val>
                                            <p:strVal val="#ppt_x"/>
                                          </p:val>
                                        </p:tav>
                                      </p:tavLst>
                                    </p:anim>
                                    <p:anim calcmode="lin" valueType="num">
                                      <p:cBhvr additive="base">
                                        <p:cTn id="14" dur="1000" fill="hold"/>
                                        <p:tgtEl>
                                          <p:spTgt spid="1229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12299"/>
                                        </p:tgtEl>
                                        <p:attrNameLst>
                                          <p:attrName>style.visibility</p:attrName>
                                        </p:attrNameLst>
                                      </p:cBhvr>
                                      <p:to>
                                        <p:strVal val="visible"/>
                                      </p:to>
                                    </p:set>
                                  </p:childTnLst>
                                </p:cTn>
                              </p:par>
                            </p:childTnLst>
                          </p:cTn>
                        </p:par>
                        <p:par>
                          <p:cTn id="18" fill="hold" nodeType="afterGroup">
                            <p:stCondLst>
                              <p:cond delay="1000"/>
                            </p:stCondLst>
                            <p:childTnLst>
                              <p:par>
                                <p:cTn id="19" presetID="17" presetClass="entr" presetSubtype="10" fill="hold" grpId="0" nodeType="afterEffect">
                                  <p:stCondLst>
                                    <p:cond delay="0"/>
                                  </p:stCondLst>
                                  <p:childTnLst>
                                    <p:set>
                                      <p:cBhvr>
                                        <p:cTn id="20" dur="1" fill="hold">
                                          <p:stCondLst>
                                            <p:cond delay="0"/>
                                          </p:stCondLst>
                                        </p:cTn>
                                        <p:tgtEl>
                                          <p:spTgt spid="12300"/>
                                        </p:tgtEl>
                                        <p:attrNameLst>
                                          <p:attrName>style.visibility</p:attrName>
                                        </p:attrNameLst>
                                      </p:cBhvr>
                                      <p:to>
                                        <p:strVal val="visible"/>
                                      </p:to>
                                    </p:set>
                                    <p:anim calcmode="lin" valueType="num">
                                      <p:cBhvr>
                                        <p:cTn id="21" dur="500" fill="hold"/>
                                        <p:tgtEl>
                                          <p:spTgt spid="12300"/>
                                        </p:tgtEl>
                                        <p:attrNameLst>
                                          <p:attrName>ppt_w</p:attrName>
                                        </p:attrNameLst>
                                      </p:cBhvr>
                                      <p:tavLst>
                                        <p:tav tm="0">
                                          <p:val>
                                            <p:fltVal val="0"/>
                                          </p:val>
                                        </p:tav>
                                        <p:tav tm="100000">
                                          <p:val>
                                            <p:strVal val="#ppt_w"/>
                                          </p:val>
                                        </p:tav>
                                      </p:tavLst>
                                    </p:anim>
                                    <p:anim calcmode="lin" valueType="num">
                                      <p:cBhvr>
                                        <p:cTn id="22" dur="500" fill="hold"/>
                                        <p:tgtEl>
                                          <p:spTgt spid="123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43AE067-645D-86E3-E820-2160FC53E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4371975" cy="30083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98836596-DB07-0B3C-8455-B6028A9BE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0"/>
          <a:stretch>
            <a:fillRect/>
          </a:stretch>
        </p:blipFill>
        <p:spPr bwMode="auto">
          <a:xfrm>
            <a:off x="4427538" y="0"/>
            <a:ext cx="4716462" cy="36004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83BA04B-AB85-3347-273D-269765252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4221163"/>
            <a:ext cx="4321175"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5">
            <a:extLst>
              <a:ext uri="{FF2B5EF4-FFF2-40B4-BE49-F238E27FC236}">
                <a16:creationId xmlns:a16="http://schemas.microsoft.com/office/drawing/2014/main" id="{1C2ADAD5-A35E-442C-FEAC-E94E4F576E23}"/>
              </a:ext>
            </a:extLst>
          </p:cNvPr>
          <p:cNvSpPr>
            <a:spLocks noChangeArrowheads="1"/>
          </p:cNvSpPr>
          <p:nvPr/>
        </p:nvSpPr>
        <p:spPr bwMode="auto">
          <a:xfrm>
            <a:off x="3851275" y="3573463"/>
            <a:ext cx="1728788" cy="503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a:effectLst>
                  <a:outerShdw blurRad="38100" dist="38100" dir="2700000" algn="tl">
                    <a:srgbClr val="C0C0C0"/>
                  </a:outerShdw>
                </a:effectLst>
              </a:rPr>
              <a:t>1953</a:t>
            </a:r>
          </a:p>
        </p:txBody>
      </p:sp>
      <p:sp>
        <p:nvSpPr>
          <p:cNvPr id="7174" name="Text Box 6">
            <a:extLst>
              <a:ext uri="{FF2B5EF4-FFF2-40B4-BE49-F238E27FC236}">
                <a16:creationId xmlns:a16="http://schemas.microsoft.com/office/drawing/2014/main" id="{888A32B7-3B84-DA3F-3811-A89C0C938779}"/>
              </a:ext>
            </a:extLst>
          </p:cNvPr>
          <p:cNvSpPr txBox="1">
            <a:spLocks noChangeArrowheads="1"/>
          </p:cNvSpPr>
          <p:nvPr/>
        </p:nvSpPr>
        <p:spPr bwMode="auto">
          <a:xfrm>
            <a:off x="5940425" y="3500438"/>
            <a:ext cx="3051175" cy="6508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Meublé de Bellevue</a:t>
            </a:r>
          </a:p>
          <a:p>
            <a:r>
              <a:rPr lang="fr-FR" altLang="fr-FR"/>
              <a:t>annexe de l’hôtel de la Gare</a:t>
            </a:r>
          </a:p>
        </p:txBody>
      </p:sp>
      <p:sp>
        <p:nvSpPr>
          <p:cNvPr id="7175" name="Freeform 7">
            <a:extLst>
              <a:ext uri="{FF2B5EF4-FFF2-40B4-BE49-F238E27FC236}">
                <a16:creationId xmlns:a16="http://schemas.microsoft.com/office/drawing/2014/main" id="{3878648C-4452-289C-7E3E-D3DFC6FE24DA}"/>
              </a:ext>
            </a:extLst>
          </p:cNvPr>
          <p:cNvSpPr>
            <a:spLocks/>
          </p:cNvSpPr>
          <p:nvPr/>
        </p:nvSpPr>
        <p:spPr bwMode="auto">
          <a:xfrm>
            <a:off x="6659563" y="4221163"/>
            <a:ext cx="936625" cy="720725"/>
          </a:xfrm>
          <a:custGeom>
            <a:avLst/>
            <a:gdLst>
              <a:gd name="T0" fmla="*/ 0 w 590"/>
              <a:gd name="T1" fmla="*/ 499 h 499"/>
              <a:gd name="T2" fmla="*/ 590 w 590"/>
              <a:gd name="T3" fmla="*/ 499 h 499"/>
              <a:gd name="T4" fmla="*/ 590 w 590"/>
              <a:gd name="T5" fmla="*/ 0 h 499"/>
            </a:gdLst>
            <a:ahLst/>
            <a:cxnLst>
              <a:cxn ang="0">
                <a:pos x="T0" y="T1"/>
              </a:cxn>
              <a:cxn ang="0">
                <a:pos x="T2" y="T3"/>
              </a:cxn>
              <a:cxn ang="0">
                <a:pos x="T4" y="T5"/>
              </a:cxn>
            </a:cxnLst>
            <a:rect l="0" t="0" r="r" b="b"/>
            <a:pathLst>
              <a:path w="590" h="499">
                <a:moveTo>
                  <a:pt x="0" y="499"/>
                </a:moveTo>
                <a:lnTo>
                  <a:pt x="590" y="499"/>
                </a:lnTo>
                <a:lnTo>
                  <a:pt x="590"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8" name="Freeform 10">
            <a:extLst>
              <a:ext uri="{FF2B5EF4-FFF2-40B4-BE49-F238E27FC236}">
                <a16:creationId xmlns:a16="http://schemas.microsoft.com/office/drawing/2014/main" id="{0317E63C-B8E9-5826-198E-BE94BA19D225}"/>
              </a:ext>
            </a:extLst>
          </p:cNvPr>
          <p:cNvSpPr>
            <a:spLocks/>
          </p:cNvSpPr>
          <p:nvPr/>
        </p:nvSpPr>
        <p:spPr bwMode="auto">
          <a:xfrm>
            <a:off x="1908175" y="4581525"/>
            <a:ext cx="647700" cy="792163"/>
          </a:xfrm>
          <a:custGeom>
            <a:avLst/>
            <a:gdLst>
              <a:gd name="T0" fmla="*/ 408 w 408"/>
              <a:gd name="T1" fmla="*/ 635 h 635"/>
              <a:gd name="T2" fmla="*/ 0 w 408"/>
              <a:gd name="T3" fmla="*/ 635 h 635"/>
              <a:gd name="T4" fmla="*/ 0 w 408"/>
              <a:gd name="T5" fmla="*/ 0 h 635"/>
            </a:gdLst>
            <a:ahLst/>
            <a:cxnLst>
              <a:cxn ang="0">
                <a:pos x="T0" y="T1"/>
              </a:cxn>
              <a:cxn ang="0">
                <a:pos x="T2" y="T3"/>
              </a:cxn>
              <a:cxn ang="0">
                <a:pos x="T4" y="T5"/>
              </a:cxn>
            </a:cxnLst>
            <a:rect l="0" t="0" r="r" b="b"/>
            <a:pathLst>
              <a:path w="408" h="635">
                <a:moveTo>
                  <a:pt x="408" y="635"/>
                </a:moveTo>
                <a:lnTo>
                  <a:pt x="0" y="635"/>
                </a:lnTo>
                <a:lnTo>
                  <a:pt x="0"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9" name="Text Box 11">
            <a:extLst>
              <a:ext uri="{FF2B5EF4-FFF2-40B4-BE49-F238E27FC236}">
                <a16:creationId xmlns:a16="http://schemas.microsoft.com/office/drawing/2014/main" id="{80A835E0-35FB-98CC-EF53-7675B135DA68}"/>
              </a:ext>
            </a:extLst>
          </p:cNvPr>
          <p:cNvSpPr txBox="1">
            <a:spLocks noChangeArrowheads="1"/>
          </p:cNvSpPr>
          <p:nvPr/>
        </p:nvSpPr>
        <p:spPr bwMode="auto">
          <a:xfrm>
            <a:off x="250825" y="3789363"/>
            <a:ext cx="3444875" cy="376237"/>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a:t>Hôtel Paradis, pas de téléphone</a:t>
            </a:r>
          </a:p>
        </p:txBody>
      </p:sp>
      <p:pic>
        <p:nvPicPr>
          <p:cNvPr id="7180" name="Picture 12">
            <a:extLst>
              <a:ext uri="{FF2B5EF4-FFF2-40B4-BE49-F238E27FC236}">
                <a16:creationId xmlns:a16="http://schemas.microsoft.com/office/drawing/2014/main" id="{EC73737E-492F-946D-9AFA-AEBC3A7F65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4221163"/>
            <a:ext cx="513238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1" name="Rectangle 13">
            <a:extLst>
              <a:ext uri="{FF2B5EF4-FFF2-40B4-BE49-F238E27FC236}">
                <a16:creationId xmlns:a16="http://schemas.microsoft.com/office/drawing/2014/main" id="{8FE3213D-2D05-C656-7D51-1E318CE42B59}"/>
              </a:ext>
            </a:extLst>
          </p:cNvPr>
          <p:cNvSpPr>
            <a:spLocks noChangeArrowheads="1"/>
          </p:cNvSpPr>
          <p:nvPr/>
        </p:nvSpPr>
        <p:spPr bwMode="auto">
          <a:xfrm>
            <a:off x="3851275" y="3500438"/>
            <a:ext cx="2089150" cy="6477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400" b="1">
                <a:effectLst>
                  <a:outerShdw blurRad="38100" dist="38100" dir="2700000" algn="tl">
                    <a:srgbClr val="C0C0C0"/>
                  </a:outerShdw>
                </a:effectLst>
              </a:rPr>
              <a:t>1956</a:t>
            </a:r>
          </a:p>
        </p:txBody>
      </p:sp>
      <p:sp>
        <p:nvSpPr>
          <p:cNvPr id="7182" name="Text Box 14">
            <a:extLst>
              <a:ext uri="{FF2B5EF4-FFF2-40B4-BE49-F238E27FC236}">
                <a16:creationId xmlns:a16="http://schemas.microsoft.com/office/drawing/2014/main" id="{1961309B-1D3B-5674-94DB-75CADE7D8DB2}"/>
              </a:ext>
            </a:extLst>
          </p:cNvPr>
          <p:cNvSpPr txBox="1">
            <a:spLocks noChangeArrowheads="1"/>
          </p:cNvSpPr>
          <p:nvPr/>
        </p:nvSpPr>
        <p:spPr bwMode="auto">
          <a:xfrm>
            <a:off x="179388" y="3789363"/>
            <a:ext cx="4032250" cy="6508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a:t>André Bougerol achète l’hôtel</a:t>
            </a:r>
          </a:p>
          <a:p>
            <a:pPr algn="ctr"/>
            <a:r>
              <a:rPr lang="fr-FR" altLang="fr-FR"/>
              <a:t>qui prend pour nom Nouvelle Pension    </a:t>
            </a:r>
          </a:p>
        </p:txBody>
      </p:sp>
      <p:sp>
        <p:nvSpPr>
          <p:cNvPr id="7183" name="Text Box 15">
            <a:extLst>
              <a:ext uri="{FF2B5EF4-FFF2-40B4-BE49-F238E27FC236}">
                <a16:creationId xmlns:a16="http://schemas.microsoft.com/office/drawing/2014/main" id="{EFA0F3C0-A01E-8B67-804F-BD7B823F23CD}"/>
              </a:ext>
            </a:extLst>
          </p:cNvPr>
          <p:cNvSpPr txBox="1">
            <a:spLocks noChangeArrowheads="1"/>
          </p:cNvSpPr>
          <p:nvPr/>
        </p:nvSpPr>
        <p:spPr bwMode="auto">
          <a:xfrm>
            <a:off x="3422650" y="5805488"/>
            <a:ext cx="3152775" cy="376237"/>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a:t>Toujours pas de téléphone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animEffect transition="in" filter="fade">
                                      <p:cBhvr>
                                        <p:cTn id="9" dur="500"/>
                                        <p:tgtEl>
                                          <p:spTgt spid="71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7178"/>
                                        </p:tgtEl>
                                        <p:attrNameLst>
                                          <p:attrName>style.visibility</p:attrName>
                                        </p:attrNameLst>
                                      </p:cBhvr>
                                      <p:to>
                                        <p:strVal val="visible"/>
                                      </p:to>
                                    </p:set>
                                    <p:animEffect transition="in" filter="wipe(down)">
                                      <p:cBhvr>
                                        <p:cTn id="14" dur="500"/>
                                        <p:tgtEl>
                                          <p:spTgt spid="7178"/>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7179"/>
                                        </p:tgtEl>
                                        <p:attrNameLst>
                                          <p:attrName>style.visibility</p:attrName>
                                        </p:attrNameLst>
                                      </p:cBhvr>
                                      <p:to>
                                        <p:strVal val="visible"/>
                                      </p:to>
                                    </p:se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7175"/>
                                        </p:tgtEl>
                                        <p:attrNameLst>
                                          <p:attrName>style.visibility</p:attrName>
                                        </p:attrNameLst>
                                      </p:cBhvr>
                                      <p:to>
                                        <p:strVal val="visible"/>
                                      </p:to>
                                    </p:set>
                                    <p:animEffect transition="in" filter="wipe(down)">
                                      <p:cBhvr>
                                        <p:cTn id="21" dur="500"/>
                                        <p:tgtEl>
                                          <p:spTgt spid="7175"/>
                                        </p:tgtEl>
                                      </p:cBhvr>
                                    </p:animEffec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1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7172"/>
                                        </p:tgtEl>
                                        <p:attrNameLst>
                                          <p:attrName>style.visibility</p:attrName>
                                        </p:attrNameLst>
                                      </p:cBhvr>
                                      <p:to>
                                        <p:strVal val="hidden"/>
                                      </p:to>
                                    </p:set>
                                  </p:childTnLst>
                                </p:cTn>
                              </p:par>
                            </p:childTnLst>
                          </p:cTn>
                        </p:par>
                        <p:par>
                          <p:cTn id="29" fill="hold" nodeType="afterGroup">
                            <p:stCondLst>
                              <p:cond delay="0"/>
                            </p:stCondLst>
                            <p:childTnLst>
                              <p:par>
                                <p:cTn id="30" presetID="1" presetClass="exit" presetSubtype="0" fill="hold" nodeType="afterEffect">
                                  <p:stCondLst>
                                    <p:cond delay="0"/>
                                  </p:stCondLst>
                                  <p:childTnLst>
                                    <p:set>
                                      <p:cBhvr>
                                        <p:cTn id="31" dur="1" fill="hold">
                                          <p:stCondLst>
                                            <p:cond delay="0"/>
                                          </p:stCondLst>
                                        </p:cTn>
                                        <p:tgtEl>
                                          <p:spTgt spid="7175"/>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nodeType="afterEffect">
                                  <p:stCondLst>
                                    <p:cond delay="0"/>
                                  </p:stCondLst>
                                  <p:childTnLst>
                                    <p:set>
                                      <p:cBhvr>
                                        <p:cTn id="34" dur="1" fill="hold">
                                          <p:stCondLst>
                                            <p:cond delay="0"/>
                                          </p:stCondLst>
                                        </p:cTn>
                                        <p:tgtEl>
                                          <p:spTgt spid="7180"/>
                                        </p:tgtEl>
                                        <p:attrNameLst>
                                          <p:attrName>style.visibility</p:attrName>
                                        </p:attrNameLst>
                                      </p:cBhvr>
                                      <p:to>
                                        <p:strVal val="visible"/>
                                      </p:to>
                                    </p:set>
                                  </p:childTnLst>
                                </p:cTn>
                              </p:par>
                            </p:childTnLst>
                          </p:cTn>
                        </p:par>
                        <p:par>
                          <p:cTn id="35" fill="hold" nodeType="afterGroup">
                            <p:stCondLst>
                              <p:cond delay="0"/>
                            </p:stCondLst>
                            <p:childTnLst>
                              <p:par>
                                <p:cTn id="36" presetID="17" presetClass="entr" presetSubtype="10" fill="hold" grpId="0" nodeType="afterEffect">
                                  <p:stCondLst>
                                    <p:cond delay="0"/>
                                  </p:stCondLst>
                                  <p:childTnLst>
                                    <p:set>
                                      <p:cBhvr>
                                        <p:cTn id="37" dur="1" fill="hold">
                                          <p:stCondLst>
                                            <p:cond delay="0"/>
                                          </p:stCondLst>
                                        </p:cTn>
                                        <p:tgtEl>
                                          <p:spTgt spid="7181"/>
                                        </p:tgtEl>
                                        <p:attrNameLst>
                                          <p:attrName>style.visibility</p:attrName>
                                        </p:attrNameLst>
                                      </p:cBhvr>
                                      <p:to>
                                        <p:strVal val="visible"/>
                                      </p:to>
                                    </p:set>
                                    <p:anim calcmode="lin" valueType="num">
                                      <p:cBhvr>
                                        <p:cTn id="38" dur="500" fill="hold"/>
                                        <p:tgtEl>
                                          <p:spTgt spid="7181"/>
                                        </p:tgtEl>
                                        <p:attrNameLst>
                                          <p:attrName>ppt_w</p:attrName>
                                        </p:attrNameLst>
                                      </p:cBhvr>
                                      <p:tavLst>
                                        <p:tav tm="0">
                                          <p:val>
                                            <p:fltVal val="0"/>
                                          </p:val>
                                        </p:tav>
                                        <p:tav tm="100000">
                                          <p:val>
                                            <p:strVal val="#ppt_w"/>
                                          </p:val>
                                        </p:tav>
                                      </p:tavLst>
                                    </p:anim>
                                    <p:anim calcmode="lin" valueType="num">
                                      <p:cBhvr>
                                        <p:cTn id="39" dur="500" fill="hold"/>
                                        <p:tgtEl>
                                          <p:spTgt spid="7181"/>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7182"/>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7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9" grpId="0" animBg="1"/>
      <p:bldP spid="7181" grpId="0" animBg="1"/>
      <p:bldP spid="7182" grpId="0" animBg="1"/>
      <p:bldP spid="7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968307C-4DA1-0A61-A6ED-02C7C12B3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8270875" cy="37211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a:extLst>
              <a:ext uri="{FF2B5EF4-FFF2-40B4-BE49-F238E27FC236}">
                <a16:creationId xmlns:a16="http://schemas.microsoft.com/office/drawing/2014/main" id="{F6A8E561-B4F8-31B5-EDF1-B291EF0AB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284538"/>
            <a:ext cx="4608513"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1">
            <a:extLst>
              <a:ext uri="{FF2B5EF4-FFF2-40B4-BE49-F238E27FC236}">
                <a16:creationId xmlns:a16="http://schemas.microsoft.com/office/drawing/2014/main" id="{C76F7892-FC8E-1A96-3BC8-9BC0E7289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90" t="7439" r="3961" b="3720"/>
          <a:stretch>
            <a:fillRect/>
          </a:stretch>
        </p:blipFill>
        <p:spPr bwMode="auto">
          <a:xfrm>
            <a:off x="4154488" y="3135313"/>
            <a:ext cx="4989512" cy="372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4">
            <a:extLst>
              <a:ext uri="{FF2B5EF4-FFF2-40B4-BE49-F238E27FC236}">
                <a16:creationId xmlns:a16="http://schemas.microsoft.com/office/drawing/2014/main" id="{1C368AE2-DC7C-E57B-A79D-4B0A4FD6D891}"/>
              </a:ext>
            </a:extLst>
          </p:cNvPr>
          <p:cNvSpPr>
            <a:spLocks noChangeArrowheads="1"/>
          </p:cNvSpPr>
          <p:nvPr/>
        </p:nvSpPr>
        <p:spPr bwMode="auto">
          <a:xfrm>
            <a:off x="468313" y="3789363"/>
            <a:ext cx="3598862" cy="2232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b="1">
                <a:effectLst>
                  <a:outerShdw blurRad="38100" dist="38100" dir="2700000" algn="tl">
                    <a:srgbClr val="C0C0C0"/>
                  </a:outerShdw>
                </a:effectLst>
              </a:rPr>
              <a:t>1960</a:t>
            </a:r>
          </a:p>
          <a:p>
            <a:pPr algn="ctr"/>
            <a:r>
              <a:rPr lang="fr-FR" altLang="fr-FR"/>
              <a:t>Ce n’est pas encore</a:t>
            </a:r>
          </a:p>
          <a:p>
            <a:pPr algn="ctr"/>
            <a:r>
              <a:rPr lang="fr-FR" altLang="fr-FR"/>
              <a:t>l’hôtel des Bains</a:t>
            </a:r>
          </a:p>
          <a:p>
            <a:pPr algn="ctr"/>
            <a:r>
              <a:rPr lang="fr-FR" altLang="fr-FR"/>
              <a:t>mais André Bougerol</a:t>
            </a:r>
          </a:p>
          <a:p>
            <a:pPr algn="ctr"/>
            <a:r>
              <a:rPr lang="fr-FR" altLang="fr-FR"/>
              <a:t>vient d’acheter la pension Bellevue</a:t>
            </a:r>
          </a:p>
          <a:p>
            <a:pPr algn="ctr"/>
            <a:r>
              <a:rPr lang="fr-FR" altLang="fr-FR"/>
              <a:t>agrandissant ainsi sa propriété</a:t>
            </a:r>
          </a:p>
          <a:p>
            <a:pPr algn="ctr"/>
            <a:r>
              <a:rPr lang="fr-FR" altLang="fr-FR"/>
              <a:t>et cette fois-ci il y a le téléphone</a:t>
            </a:r>
          </a:p>
        </p:txBody>
      </p:sp>
      <p:sp>
        <p:nvSpPr>
          <p:cNvPr id="11269" name="Rectangle 5">
            <a:extLst>
              <a:ext uri="{FF2B5EF4-FFF2-40B4-BE49-F238E27FC236}">
                <a16:creationId xmlns:a16="http://schemas.microsoft.com/office/drawing/2014/main" id="{FED98FE8-4F6C-EA42-4B97-FAB0E56118B4}"/>
              </a:ext>
            </a:extLst>
          </p:cNvPr>
          <p:cNvSpPr>
            <a:spLocks noChangeArrowheads="1"/>
          </p:cNvSpPr>
          <p:nvPr/>
        </p:nvSpPr>
        <p:spPr bwMode="auto">
          <a:xfrm>
            <a:off x="4140200" y="5949950"/>
            <a:ext cx="4679950" cy="5746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1270" name="Picture 6">
            <a:extLst>
              <a:ext uri="{FF2B5EF4-FFF2-40B4-BE49-F238E27FC236}">
                <a16:creationId xmlns:a16="http://schemas.microsoft.com/office/drawing/2014/main" id="{51F6A46D-FC89-B8FA-6376-BBF67F5463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644900"/>
            <a:ext cx="8424862"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Rectangle 7">
            <a:extLst>
              <a:ext uri="{FF2B5EF4-FFF2-40B4-BE49-F238E27FC236}">
                <a16:creationId xmlns:a16="http://schemas.microsoft.com/office/drawing/2014/main" id="{9C711FE7-405F-2A59-46CB-93CFD608C560}"/>
              </a:ext>
            </a:extLst>
          </p:cNvPr>
          <p:cNvSpPr>
            <a:spLocks noChangeArrowheads="1"/>
          </p:cNvSpPr>
          <p:nvPr/>
        </p:nvSpPr>
        <p:spPr bwMode="auto">
          <a:xfrm>
            <a:off x="539750" y="260350"/>
            <a:ext cx="3671888"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b="1">
                <a:solidFill>
                  <a:srgbClr val="FF0000"/>
                </a:solidFill>
              </a:rPr>
              <a:t>L’hôtel des Bains</a:t>
            </a:r>
          </a:p>
        </p:txBody>
      </p:sp>
      <p:sp>
        <p:nvSpPr>
          <p:cNvPr id="11272" name="Rectangle 8">
            <a:extLst>
              <a:ext uri="{FF2B5EF4-FFF2-40B4-BE49-F238E27FC236}">
                <a16:creationId xmlns:a16="http://schemas.microsoft.com/office/drawing/2014/main" id="{8ED3B2AC-4DDA-B900-BE8D-2444FAB87FB6}"/>
              </a:ext>
            </a:extLst>
          </p:cNvPr>
          <p:cNvSpPr>
            <a:spLocks noChangeArrowheads="1"/>
          </p:cNvSpPr>
          <p:nvPr/>
        </p:nvSpPr>
        <p:spPr bwMode="auto">
          <a:xfrm>
            <a:off x="0" y="836613"/>
            <a:ext cx="971550" cy="3097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274" name="Line 10">
            <a:extLst>
              <a:ext uri="{FF2B5EF4-FFF2-40B4-BE49-F238E27FC236}">
                <a16:creationId xmlns:a16="http://schemas.microsoft.com/office/drawing/2014/main" id="{EAEABE76-4818-CAD9-1852-DF49EBF8AD90}"/>
              </a:ext>
            </a:extLst>
          </p:cNvPr>
          <p:cNvSpPr>
            <a:spLocks noChangeShapeType="1"/>
          </p:cNvSpPr>
          <p:nvPr/>
        </p:nvSpPr>
        <p:spPr bwMode="auto">
          <a:xfrm>
            <a:off x="539750" y="692150"/>
            <a:ext cx="0" cy="316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7" presetClass="entr" presetSubtype="1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7" presetClass="entr" presetSubtype="1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500" fill="hold"/>
                                        <p:tgtEl>
                                          <p:spTgt spid="11269"/>
                                        </p:tgtEl>
                                        <p:attrNameLst>
                                          <p:attrName>ppt_w</p:attrName>
                                        </p:attrNameLst>
                                      </p:cBhvr>
                                      <p:tavLst>
                                        <p:tav tm="0">
                                          <p:val>
                                            <p:fltVal val="0"/>
                                          </p:val>
                                        </p:tav>
                                        <p:tav tm="100000">
                                          <p:val>
                                            <p:strVal val="#ppt_w"/>
                                          </p:val>
                                        </p:tav>
                                      </p:tavLst>
                                    </p:anim>
                                    <p:anim calcmode="lin" valueType="num">
                                      <p:cBhvr>
                                        <p:cTn id="13" dur="500" fill="hold"/>
                                        <p:tgtEl>
                                          <p:spTgt spid="1126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1268"/>
                                        </p:tgtEl>
                                        <p:attrNameLst>
                                          <p:attrName>style.visibility</p:attrName>
                                        </p:attrNameLst>
                                      </p:cBhvr>
                                      <p:to>
                                        <p:strVal val="visible"/>
                                      </p:to>
                                    </p:set>
                                    <p:anim calcmode="lin" valueType="num">
                                      <p:cBhvr>
                                        <p:cTn id="18" dur="500" fill="hold"/>
                                        <p:tgtEl>
                                          <p:spTgt spid="11268"/>
                                        </p:tgtEl>
                                        <p:attrNameLst>
                                          <p:attrName>ppt_w</p:attrName>
                                        </p:attrNameLst>
                                      </p:cBhvr>
                                      <p:tavLst>
                                        <p:tav tm="0">
                                          <p:val>
                                            <p:fltVal val="0"/>
                                          </p:val>
                                        </p:tav>
                                        <p:tav tm="100000">
                                          <p:val>
                                            <p:strVal val="#ppt_w"/>
                                          </p:val>
                                        </p:tav>
                                      </p:tavLst>
                                    </p:anim>
                                    <p:anim calcmode="lin" valueType="num">
                                      <p:cBhvr>
                                        <p:cTn id="19" dur="500" fill="hold"/>
                                        <p:tgtEl>
                                          <p:spTgt spid="1126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1275"/>
                                        </p:tgtEl>
                                        <p:attrNameLst>
                                          <p:attrName>style.visibility</p:attrName>
                                        </p:attrNameLst>
                                      </p:cBhvr>
                                      <p:to>
                                        <p:strVal val="visible"/>
                                      </p:to>
                                    </p:set>
                                    <p:anim calcmode="lin" valueType="num">
                                      <p:cBhvr>
                                        <p:cTn id="24" dur="500" fill="hold"/>
                                        <p:tgtEl>
                                          <p:spTgt spid="11275"/>
                                        </p:tgtEl>
                                        <p:attrNameLst>
                                          <p:attrName>ppt_w</p:attrName>
                                        </p:attrNameLst>
                                      </p:cBhvr>
                                      <p:tavLst>
                                        <p:tav tm="0">
                                          <p:val>
                                            <p:fltVal val="0"/>
                                          </p:val>
                                        </p:tav>
                                        <p:tav tm="100000">
                                          <p:val>
                                            <p:strVal val="#ppt_w"/>
                                          </p:val>
                                        </p:tav>
                                      </p:tavLst>
                                    </p:anim>
                                    <p:anim calcmode="lin" valueType="num">
                                      <p:cBhvr>
                                        <p:cTn id="25" dur="500" fill="hold"/>
                                        <p:tgtEl>
                                          <p:spTgt spid="11275"/>
                                        </p:tgtEl>
                                        <p:attrNameLst>
                                          <p:attrName>ppt_h</p:attrName>
                                        </p:attrNameLst>
                                      </p:cBhvr>
                                      <p:tavLst>
                                        <p:tav tm="0">
                                          <p:val>
                                            <p:fltVal val="0"/>
                                          </p:val>
                                        </p:tav>
                                        <p:tav tm="100000">
                                          <p:val>
                                            <p:strVal val="#ppt_h"/>
                                          </p:val>
                                        </p:tav>
                                      </p:tavLst>
                                    </p:anim>
                                    <p:animEffect transition="in" filter="fade">
                                      <p:cBhvr>
                                        <p:cTn id="26" dur="500"/>
                                        <p:tgtEl>
                                          <p:spTgt spid="11275"/>
                                        </p:tgtEl>
                                      </p:cBhvr>
                                    </p:animEffect>
                                  </p:childTnLst>
                                </p:cTn>
                              </p:par>
                            </p:childTnLst>
                          </p:cTn>
                        </p:par>
                        <p:par>
                          <p:cTn id="27" fill="hold" nodeType="afterGroup">
                            <p:stCondLst>
                              <p:cond delay="500"/>
                            </p:stCondLst>
                            <p:childTnLst>
                              <p:par>
                                <p:cTn id="28" presetID="1" presetClass="exit" presetSubtype="0" fill="hold" nodeType="afterEffect">
                                  <p:stCondLst>
                                    <p:cond delay="0"/>
                                  </p:stCondLst>
                                  <p:childTnLst>
                                    <p:set>
                                      <p:cBhvr>
                                        <p:cTn id="29" dur="1" fill="hold">
                                          <p:stCondLst>
                                            <p:cond delay="0"/>
                                          </p:stCondLst>
                                        </p:cTn>
                                        <p:tgtEl>
                                          <p:spTgt spid="11269"/>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1270"/>
                                        </p:tgtEl>
                                        <p:attrNameLst>
                                          <p:attrName>style.visibility</p:attrName>
                                        </p:attrNameLst>
                                      </p:cBhvr>
                                      <p:to>
                                        <p:strVal val="visible"/>
                                      </p:to>
                                    </p:set>
                                    <p:animEffect transition="in" filter="box(in)">
                                      <p:cBhvr>
                                        <p:cTn id="34" dur="500"/>
                                        <p:tgtEl>
                                          <p:spTgt spid="11270"/>
                                        </p:tgtEl>
                                      </p:cBhvr>
                                    </p:animEffect>
                                  </p:childTnLst>
                                </p:cTn>
                              </p:par>
                            </p:childTnLst>
                          </p:cTn>
                        </p:par>
                        <p:par>
                          <p:cTn id="35" fill="hold" nodeType="afterGroup">
                            <p:stCondLst>
                              <p:cond delay="500"/>
                            </p:stCondLst>
                            <p:childTnLst>
                              <p:par>
                                <p:cTn id="36" presetID="1" presetClass="exit" presetSubtype="0" fill="hold" nodeType="afterEffect">
                                  <p:stCondLst>
                                    <p:cond delay="0"/>
                                  </p:stCondLst>
                                  <p:childTnLst>
                                    <p:set>
                                      <p:cBhvr>
                                        <p:cTn id="37" dur="1" fill="hold">
                                          <p:stCondLst>
                                            <p:cond delay="0"/>
                                          </p:stCondLst>
                                        </p:cTn>
                                        <p:tgtEl>
                                          <p:spTgt spid="11275"/>
                                        </p:tgtEl>
                                        <p:attrNameLst>
                                          <p:attrName>style.visibility</p:attrName>
                                        </p:attrNameLst>
                                      </p:cBhvr>
                                      <p:to>
                                        <p:strVal val="hidden"/>
                                      </p:to>
                                    </p:set>
                                  </p:childTnLst>
                                </p:cTn>
                              </p:par>
                            </p:childTnLst>
                          </p:cTn>
                        </p:par>
                        <p:par>
                          <p:cTn id="38" fill="hold" nodeType="afterGroup">
                            <p:stCondLst>
                              <p:cond delay="500"/>
                            </p:stCondLst>
                            <p:childTnLst>
                              <p:par>
                                <p:cTn id="39" presetID="17" presetClass="entr" presetSubtype="10" fill="hold" grpId="0" nodeType="afterEffect">
                                  <p:stCondLst>
                                    <p:cond delay="0"/>
                                  </p:stCondLst>
                                  <p:childTnLst>
                                    <p:set>
                                      <p:cBhvr>
                                        <p:cTn id="40" dur="1" fill="hold">
                                          <p:stCondLst>
                                            <p:cond delay="0"/>
                                          </p:stCondLst>
                                        </p:cTn>
                                        <p:tgtEl>
                                          <p:spTgt spid="11271"/>
                                        </p:tgtEl>
                                        <p:attrNameLst>
                                          <p:attrName>style.visibility</p:attrName>
                                        </p:attrNameLst>
                                      </p:cBhvr>
                                      <p:to>
                                        <p:strVal val="visible"/>
                                      </p:to>
                                    </p:set>
                                    <p:anim calcmode="lin" valueType="num">
                                      <p:cBhvr>
                                        <p:cTn id="41" dur="500" fill="hold"/>
                                        <p:tgtEl>
                                          <p:spTgt spid="11271"/>
                                        </p:tgtEl>
                                        <p:attrNameLst>
                                          <p:attrName>ppt_w</p:attrName>
                                        </p:attrNameLst>
                                      </p:cBhvr>
                                      <p:tavLst>
                                        <p:tav tm="0">
                                          <p:val>
                                            <p:fltVal val="0"/>
                                          </p:val>
                                        </p:tav>
                                        <p:tav tm="100000">
                                          <p:val>
                                            <p:strVal val="#ppt_w"/>
                                          </p:val>
                                        </p:tav>
                                      </p:tavLst>
                                    </p:anim>
                                    <p:anim calcmode="lin" valueType="num">
                                      <p:cBhvr>
                                        <p:cTn id="42" dur="500" fill="hold"/>
                                        <p:tgtEl>
                                          <p:spTgt spid="11271"/>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1000"/>
                            </p:stCondLst>
                            <p:childTnLst>
                              <p:par>
                                <p:cTn id="44" presetID="22" presetClass="entr" presetSubtype="1" fill="hold" nodeType="afterEffect">
                                  <p:stCondLst>
                                    <p:cond delay="0"/>
                                  </p:stCondLst>
                                  <p:childTnLst>
                                    <p:set>
                                      <p:cBhvr>
                                        <p:cTn id="45" dur="1" fill="hold">
                                          <p:stCondLst>
                                            <p:cond delay="0"/>
                                          </p:stCondLst>
                                        </p:cTn>
                                        <p:tgtEl>
                                          <p:spTgt spid="11274"/>
                                        </p:tgtEl>
                                        <p:attrNameLst>
                                          <p:attrName>style.visibility</p:attrName>
                                        </p:attrNameLst>
                                      </p:cBhvr>
                                      <p:to>
                                        <p:strVal val="visible"/>
                                      </p:to>
                                    </p:set>
                                    <p:animEffect transition="in" filter="wipe(up)">
                                      <p:cBhvr>
                                        <p:cTn id="46"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45A7C4E1-DED7-4D7C-E147-A6BC7CC38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a:extLst>
              <a:ext uri="{FF2B5EF4-FFF2-40B4-BE49-F238E27FC236}">
                <a16:creationId xmlns:a16="http://schemas.microsoft.com/office/drawing/2014/main" id="{6C1EAA9C-FEB4-2E2C-CDE3-ED47A04EC6D8}"/>
              </a:ext>
            </a:extLst>
          </p:cNvPr>
          <p:cNvSpPr txBox="1">
            <a:spLocks noChangeArrowheads="1"/>
          </p:cNvSpPr>
          <p:nvPr/>
        </p:nvSpPr>
        <p:spPr bwMode="auto">
          <a:xfrm>
            <a:off x="2627313" y="0"/>
            <a:ext cx="647382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fr-FR" altLang="fr-FR" sz="800" b="1">
              <a:solidFill>
                <a:schemeClr val="bg1"/>
              </a:solidFill>
              <a:effectLst>
                <a:outerShdw blurRad="38100" dist="38100" dir="2700000" algn="tl">
                  <a:srgbClr val="C0C0C0"/>
                </a:outerShdw>
              </a:effectLst>
            </a:endParaRPr>
          </a:p>
          <a:p>
            <a:pPr algn="ctr"/>
            <a:r>
              <a:rPr lang="fr-FR" altLang="fr-FR" sz="3200" b="1">
                <a:solidFill>
                  <a:schemeClr val="bg1"/>
                </a:solidFill>
                <a:effectLst>
                  <a:outerShdw blurRad="38100" dist="38100" dir="2700000" algn="tl">
                    <a:srgbClr val="C0C0C0"/>
                  </a:outerShdw>
                </a:effectLst>
              </a:rPr>
              <a:t>1985, la table ne sera plus servie</a:t>
            </a:r>
          </a:p>
          <a:p>
            <a:pPr algn="ctr"/>
            <a:r>
              <a:rPr lang="fr-FR" altLang="fr-FR" sz="3200" b="1">
                <a:solidFill>
                  <a:schemeClr val="bg1"/>
                </a:solidFill>
                <a:effectLst>
                  <a:outerShdw blurRad="38100" dist="38100" dir="2700000" algn="tl">
                    <a:srgbClr val="C0C0C0"/>
                  </a:outerShdw>
                </a:effectLst>
              </a:rPr>
              <a:t>fermeture de l’hôtel des Bains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B5D48CC7-B4EA-D889-A665-846486CDD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5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4" name="Oval 4">
            <a:extLst>
              <a:ext uri="{FF2B5EF4-FFF2-40B4-BE49-F238E27FC236}">
                <a16:creationId xmlns:a16="http://schemas.microsoft.com/office/drawing/2014/main" id="{0E8A692A-B6F0-7513-00D3-E97B11BC6074}"/>
              </a:ext>
            </a:extLst>
          </p:cNvPr>
          <p:cNvSpPr>
            <a:spLocks noChangeArrowheads="1"/>
          </p:cNvSpPr>
          <p:nvPr/>
        </p:nvSpPr>
        <p:spPr bwMode="auto">
          <a:xfrm>
            <a:off x="2484438" y="4076700"/>
            <a:ext cx="2449512" cy="1655763"/>
          </a:xfrm>
          <a:prstGeom prst="ellipse">
            <a:avLst/>
          </a:prstGeom>
          <a:noFill/>
          <a:ln w="762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5" name="Text Box 5">
            <a:extLst>
              <a:ext uri="{FF2B5EF4-FFF2-40B4-BE49-F238E27FC236}">
                <a16:creationId xmlns:a16="http://schemas.microsoft.com/office/drawing/2014/main" id="{DF749124-74D6-D92A-D692-7B9B472ABC8A}"/>
              </a:ext>
            </a:extLst>
          </p:cNvPr>
          <p:cNvSpPr txBox="1">
            <a:spLocks noChangeArrowheads="1"/>
          </p:cNvSpPr>
          <p:nvPr/>
        </p:nvSpPr>
        <p:spPr bwMode="auto">
          <a:xfrm>
            <a:off x="6300788" y="2133600"/>
            <a:ext cx="224155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a:t>Photo aérienne </a:t>
            </a:r>
          </a:p>
          <a:p>
            <a:pPr algn="ctr"/>
            <a:r>
              <a:rPr lang="fr-FR" altLang="fr-FR"/>
              <a:t>prise le 16 mai 2017</a:t>
            </a:r>
          </a:p>
        </p:txBody>
      </p:sp>
      <p:sp>
        <p:nvSpPr>
          <p:cNvPr id="15366" name="Text Box 6">
            <a:extLst>
              <a:ext uri="{FF2B5EF4-FFF2-40B4-BE49-F238E27FC236}">
                <a16:creationId xmlns:a16="http://schemas.microsoft.com/office/drawing/2014/main" id="{777766E8-7FD9-DC0B-D333-3D0D0269F7D3}"/>
              </a:ext>
            </a:extLst>
          </p:cNvPr>
          <p:cNvSpPr txBox="1">
            <a:spLocks noChangeArrowheads="1"/>
          </p:cNvSpPr>
          <p:nvPr/>
        </p:nvSpPr>
        <p:spPr bwMode="auto">
          <a:xfrm>
            <a:off x="4572000" y="3284538"/>
            <a:ext cx="2355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5400" b="1">
                <a:solidFill>
                  <a:srgbClr val="FF0000"/>
                </a:solidFill>
                <a:effectLst>
                  <a:outerShdw blurRad="38100" dist="38100" dir="2700000" algn="tl">
                    <a:srgbClr val="C0C0C0"/>
                  </a:outerShdw>
                </a:effectLst>
                <a:latin typeface="Arial Black" panose="020B0A04020102020204" pitchFamily="34" charset="0"/>
              </a:rPr>
              <a:t>F  i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5363"/>
                                        </p:tgtEl>
                                      </p:cBhvr>
                                      <p:by x="150000" y="150000"/>
                                    </p:animScale>
                                  </p:childTnLst>
                                </p:cTn>
                              </p:par>
                            </p:childTnLst>
                          </p:cTn>
                        </p:par>
                        <p:par>
                          <p:cTn id="7" fill="hold" nodeType="afterGroup">
                            <p:stCondLst>
                              <p:cond delay="2000"/>
                            </p:stCondLst>
                            <p:childTnLst>
                              <p:par>
                                <p:cTn id="8" presetID="4" presetClass="entr" presetSubtype="16" fill="hold" nodeType="after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ox(in)">
                                      <p:cBhvr>
                                        <p:cTn id="10" dur="500"/>
                                        <p:tgtEl>
                                          <p:spTgt spid="15364"/>
                                        </p:tgtEl>
                                      </p:cBhvr>
                                    </p:animEffect>
                                  </p:childTnLst>
                                </p:cTn>
                              </p:par>
                            </p:childTnLst>
                          </p:cTn>
                        </p:par>
                        <p:par>
                          <p:cTn id="11" fill="hold" nodeType="afterGroup">
                            <p:stCondLst>
                              <p:cond delay="2500"/>
                            </p:stCondLst>
                            <p:childTnLst>
                              <p:par>
                                <p:cTn id="12" presetID="53" presetClass="entr" presetSubtype="0" fill="hold" grpId="0" nodeType="afterEffect">
                                  <p:stCondLst>
                                    <p:cond delay="0"/>
                                  </p:stCondLst>
                                  <p:childTnLst>
                                    <p:set>
                                      <p:cBhvr>
                                        <p:cTn id="13" dur="1" fill="hold">
                                          <p:stCondLst>
                                            <p:cond delay="0"/>
                                          </p:stCondLst>
                                        </p:cTn>
                                        <p:tgtEl>
                                          <p:spTgt spid="15366"/>
                                        </p:tgtEl>
                                        <p:attrNameLst>
                                          <p:attrName>style.visibility</p:attrName>
                                        </p:attrNameLst>
                                      </p:cBhvr>
                                      <p:to>
                                        <p:strVal val="visible"/>
                                      </p:to>
                                    </p:set>
                                    <p:anim calcmode="lin" valueType="num">
                                      <p:cBhvr>
                                        <p:cTn id="14" dur="500" fill="hold"/>
                                        <p:tgtEl>
                                          <p:spTgt spid="15366"/>
                                        </p:tgtEl>
                                        <p:attrNameLst>
                                          <p:attrName>ppt_w</p:attrName>
                                        </p:attrNameLst>
                                      </p:cBhvr>
                                      <p:tavLst>
                                        <p:tav tm="0">
                                          <p:val>
                                            <p:fltVal val="0"/>
                                          </p:val>
                                        </p:tav>
                                        <p:tav tm="100000">
                                          <p:val>
                                            <p:strVal val="#ppt_w"/>
                                          </p:val>
                                        </p:tav>
                                      </p:tavLst>
                                    </p:anim>
                                    <p:anim calcmode="lin" valueType="num">
                                      <p:cBhvr>
                                        <p:cTn id="15" dur="500" fill="hold"/>
                                        <p:tgtEl>
                                          <p:spTgt spid="15366"/>
                                        </p:tgtEl>
                                        <p:attrNameLst>
                                          <p:attrName>ppt_h</p:attrName>
                                        </p:attrNameLst>
                                      </p:cBhvr>
                                      <p:tavLst>
                                        <p:tav tm="0">
                                          <p:val>
                                            <p:fltVal val="0"/>
                                          </p:val>
                                        </p:tav>
                                        <p:tav tm="100000">
                                          <p:val>
                                            <p:strVal val="#ppt_h"/>
                                          </p:val>
                                        </p:tav>
                                      </p:tavLst>
                                    </p:anim>
                                    <p:animEffect transition="in" filter="fade">
                                      <p:cBhvr>
                                        <p:cTn id="16"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5D568767-D185-ADA8-9474-37FD28C38D25}"/>
              </a:ext>
            </a:extLst>
          </p:cNvPr>
          <p:cNvSpPr>
            <a:spLocks noChangeArrowheads="1"/>
          </p:cNvSpPr>
          <p:nvPr/>
        </p:nvSpPr>
        <p:spPr bwMode="auto">
          <a:xfrm>
            <a:off x="250825" y="4868863"/>
            <a:ext cx="865981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fr-FR" altLang="fr-FR"/>
              <a:t>* </a:t>
            </a:r>
            <a:r>
              <a:rPr lang="fr-FR" altLang="fr-FR" i="1"/>
              <a:t>Localisée à 23, rue Claudot à NANCY (54000), André Berr, profession libérale </a:t>
            </a:r>
          </a:p>
          <a:p>
            <a:pPr algn="just"/>
            <a:r>
              <a:rPr lang="fr-FR" altLang="fr-FR" i="1"/>
              <a:t>spécialisée dans le secteur des activités d'architecture et des affaires personnelles. </a:t>
            </a:r>
          </a:p>
          <a:p>
            <a:pPr algn="just"/>
            <a:r>
              <a:rPr lang="fr-FR" altLang="fr-FR" i="1"/>
              <a:t>Agréé en Architecture, il a réalisé des projets en Europe, en Afrique, en Russie et </a:t>
            </a:r>
          </a:p>
          <a:p>
            <a:pPr algn="just"/>
            <a:r>
              <a:rPr lang="fr-FR" altLang="fr-FR" i="1"/>
              <a:t>Azerbaïdjan. Quelques 700 dossiers réalisés </a:t>
            </a:r>
          </a:p>
          <a:p>
            <a:pPr algn="just"/>
            <a:r>
              <a:rPr lang="fr-FR" altLang="fr-FR" i="1"/>
              <a:t>Il mène actuellement une vie professionnelle moins prenante et exploite un centre </a:t>
            </a:r>
          </a:p>
          <a:p>
            <a:pPr algn="just"/>
            <a:r>
              <a:rPr lang="fr-FR" altLang="fr-FR" i="1"/>
              <a:t>d'affaires à Thiais 94320.</a:t>
            </a:r>
          </a:p>
        </p:txBody>
      </p:sp>
      <p:sp>
        <p:nvSpPr>
          <p:cNvPr id="3075" name="Rectangle 3">
            <a:extLst>
              <a:ext uri="{FF2B5EF4-FFF2-40B4-BE49-F238E27FC236}">
                <a16:creationId xmlns:a16="http://schemas.microsoft.com/office/drawing/2014/main" id="{D5033116-6358-3499-7D08-E19B43589E72}"/>
              </a:ext>
            </a:extLst>
          </p:cNvPr>
          <p:cNvSpPr>
            <a:spLocks noChangeArrowheads="1"/>
          </p:cNvSpPr>
          <p:nvPr/>
        </p:nvSpPr>
        <p:spPr bwMode="auto">
          <a:xfrm>
            <a:off x="1258888" y="620713"/>
            <a:ext cx="664845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altLang="fr-FR" b="1"/>
              <a:t>Triste destinée que celle des deux bâtiments de l'hôtel </a:t>
            </a:r>
          </a:p>
          <a:p>
            <a:r>
              <a:rPr lang="fr-FR" altLang="fr-FR" b="1"/>
              <a:t>qui ont cessé d'être un établissement hôtelier en 1985 </a:t>
            </a:r>
          </a:p>
          <a:p>
            <a:r>
              <a:rPr lang="fr-FR" altLang="fr-FR" b="1"/>
              <a:t>après l'arrêt d'André Bougerol </a:t>
            </a:r>
          </a:p>
          <a:p>
            <a:endParaRPr lang="fr-FR" altLang="fr-FR" b="1"/>
          </a:p>
          <a:p>
            <a:r>
              <a:rPr lang="fr-FR" altLang="fr-FR" b="1"/>
              <a:t>Le bâtiment supérieur fait actuellement l'objet de travaux </a:t>
            </a:r>
          </a:p>
          <a:p>
            <a:r>
              <a:rPr lang="fr-FR" altLang="fr-FR" b="1"/>
              <a:t>de sécurisation exécutés par la Commune de Contrexéville </a:t>
            </a:r>
          </a:p>
          <a:p>
            <a:r>
              <a:rPr lang="fr-FR" altLang="fr-FR" b="1"/>
              <a:t>suite à un arrêté de péril imminent</a:t>
            </a:r>
          </a:p>
          <a:p>
            <a:r>
              <a:rPr lang="fr-FR" altLang="fr-FR" b="1"/>
              <a:t> </a:t>
            </a:r>
          </a:p>
          <a:p>
            <a:r>
              <a:rPr lang="fr-FR" altLang="fr-FR" b="1"/>
              <a:t>Depuis leur achat en 1990 par la société André Berr * </a:t>
            </a:r>
          </a:p>
          <a:p>
            <a:r>
              <a:rPr lang="fr-FR" altLang="fr-FR" b="1"/>
              <a:t>les bâtiments étaient à l'abandon et squattés, </a:t>
            </a:r>
          </a:p>
          <a:p>
            <a:r>
              <a:rPr lang="fr-FR" altLang="fr-FR" b="1"/>
              <a:t>la toiture du bâtiment inférieur avait été restaurée, </a:t>
            </a:r>
          </a:p>
          <a:p>
            <a:r>
              <a:rPr lang="fr-FR" altLang="fr-FR" b="1"/>
              <a:t>le délabrement et la lézarde des murs du bâtiment </a:t>
            </a:r>
          </a:p>
          <a:p>
            <a:r>
              <a:rPr lang="fr-FR" altLang="fr-FR" b="1"/>
              <a:t>supérieur témoignent des infiltrations dues </a:t>
            </a:r>
          </a:p>
          <a:p>
            <a:r>
              <a:rPr lang="fr-FR" altLang="fr-FR" b="1"/>
              <a:t>à une toiture défectueuse.</a:t>
            </a:r>
          </a:p>
        </p:txBody>
      </p:sp>
      <p:sp>
        <p:nvSpPr>
          <p:cNvPr id="3084" name="Rectangle 12">
            <a:extLst>
              <a:ext uri="{FF2B5EF4-FFF2-40B4-BE49-F238E27FC236}">
                <a16:creationId xmlns:a16="http://schemas.microsoft.com/office/drawing/2014/main" id="{E8F4A1C3-831C-166D-B096-6221A9260180}"/>
              </a:ext>
            </a:extLst>
          </p:cNvPr>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pic>
        <p:nvPicPr>
          <p:cNvPr id="3082" name="Picture 10">
            <a:extLst>
              <a:ext uri="{FF2B5EF4-FFF2-40B4-BE49-F238E27FC236}">
                <a16:creationId xmlns:a16="http://schemas.microsoft.com/office/drawing/2014/main" id="{34622F3A-564E-F0FE-103F-3F829C60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9144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3086" name="Text Box 14">
            <a:extLst>
              <a:ext uri="{FF2B5EF4-FFF2-40B4-BE49-F238E27FC236}">
                <a16:creationId xmlns:a16="http://schemas.microsoft.com/office/drawing/2014/main" id="{17FA5951-6AA8-45AD-BDAD-B44CA1F3EF80}"/>
              </a:ext>
            </a:extLst>
          </p:cNvPr>
          <p:cNvSpPr txBox="1">
            <a:spLocks noChangeArrowheads="1"/>
          </p:cNvSpPr>
          <p:nvPr/>
        </p:nvSpPr>
        <p:spPr bwMode="auto">
          <a:xfrm>
            <a:off x="279400" y="549275"/>
            <a:ext cx="8621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2000" b="1"/>
              <a:t>L’hôtel des Bains, rue du docteur Bagard, ancienne rue des Saints</a:t>
            </a:r>
          </a:p>
          <a:p>
            <a:pPr algn="ctr"/>
            <a:r>
              <a:rPr lang="fr-FR" altLang="fr-FR" sz="2000" b="1"/>
              <a:t>était constitué de deux bâtiments</a:t>
            </a:r>
          </a:p>
          <a:p>
            <a:pPr algn="ctr"/>
            <a:endParaRPr lang="fr-FR" altLang="fr-FR" sz="2000" b="1"/>
          </a:p>
          <a:p>
            <a:pPr algn="ctr"/>
            <a:r>
              <a:rPr lang="fr-FR" altLang="fr-FR" sz="2000" b="1"/>
              <a:t>      Premier bâtiment d’origine        Second bâtiment ajouté après 1956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082"/>
                                        </p:tgtEl>
                                      </p:cBhvr>
                                    </p:animEffect>
                                    <p:set>
                                      <p:cBhvr>
                                        <p:cTn id="7" dur="1" fill="hold">
                                          <p:stCondLst>
                                            <p:cond delay="499"/>
                                          </p:stCondLst>
                                        </p:cTn>
                                        <p:tgtEl>
                                          <p:spTgt spid="3082"/>
                                        </p:tgtEl>
                                        <p:attrNameLst>
                                          <p:attrName>style.visibility</p:attrName>
                                        </p:attrNameLst>
                                      </p:cBhvr>
                                      <p:to>
                                        <p:strVal val="hidden"/>
                                      </p:to>
                                    </p:set>
                                  </p:childTnLst>
                                </p:cTn>
                              </p:par>
                            </p:childTnLst>
                          </p:cTn>
                        </p:par>
                        <p:par>
                          <p:cTn id="8" fill="hold" nodeType="afterGroup">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3086"/>
                                        </p:tgtEl>
                                        <p:attrNameLst>
                                          <p:attrName>style.visibility</p:attrName>
                                        </p:attrNameLst>
                                      </p:cBhvr>
                                      <p:to>
                                        <p:strVal val="hidden"/>
                                      </p:to>
                                    </p:set>
                                  </p:childTnLst>
                                </p:cTn>
                              </p:par>
                            </p:childTnLst>
                          </p:cTn>
                        </p:par>
                        <p:par>
                          <p:cTn id="11" fill="hold" nodeType="afterGroup">
                            <p:stCondLst>
                              <p:cond delay="500"/>
                            </p:stCondLst>
                            <p:childTnLst>
                              <p:par>
                                <p:cTn id="12" presetID="1" presetClass="exit" presetSubtype="0" fill="hold" grpId="0" nodeType="afterEffect">
                                  <p:stCondLst>
                                    <p:cond delay="0"/>
                                  </p:stCondLst>
                                  <p:childTnLst>
                                    <p:set>
                                      <p:cBhvr>
                                        <p:cTn id="13" dur="1" fill="hold">
                                          <p:stCondLst>
                                            <p:cond delay="0"/>
                                          </p:stCondLst>
                                        </p:cTn>
                                        <p:tgtEl>
                                          <p:spTgt spid="3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p:bldP spid="30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5F67457E-DFB6-BD2D-6F6A-CE688E4F3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875" cy="68738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435B3649-4143-AA2E-BBE9-F08028DD8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49275"/>
            <a:ext cx="105727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E9088200-B8B8-82EB-28F9-133E5861FB3C}"/>
              </a:ext>
            </a:extLst>
          </p:cNvPr>
          <p:cNvSpPr txBox="1">
            <a:spLocks noChangeArrowheads="1"/>
          </p:cNvSpPr>
          <p:nvPr/>
        </p:nvSpPr>
        <p:spPr bwMode="auto">
          <a:xfrm>
            <a:off x="1778000" y="188913"/>
            <a:ext cx="6496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2000" b="1"/>
              <a:t>Autrefois les deux bâtiments n’étaient pas visibles</a:t>
            </a:r>
          </a:p>
          <a:p>
            <a:pPr algn="ctr"/>
            <a:r>
              <a:rPr lang="fr-FR" altLang="fr-FR" sz="2000" b="1"/>
              <a:t>dissimulés par l’hôtel de Paris et le pavillon de Flore</a:t>
            </a:r>
          </a:p>
        </p:txBody>
      </p:sp>
      <p:pic>
        <p:nvPicPr>
          <p:cNvPr id="6149" name="Picture 5">
            <a:extLst>
              <a:ext uri="{FF2B5EF4-FFF2-40B4-BE49-F238E27FC236}">
                <a16:creationId xmlns:a16="http://schemas.microsoft.com/office/drawing/2014/main" id="{963EC149-6FDD-F13B-B684-128BC47AE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836613"/>
            <a:ext cx="9194800" cy="602138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0DB822C0-05E5-6979-BA99-AC7C4E362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28" r="2486"/>
          <a:stretch>
            <a:fillRect/>
          </a:stretch>
        </p:blipFill>
        <p:spPr bwMode="auto">
          <a:xfrm>
            <a:off x="-36513" y="-26988"/>
            <a:ext cx="9288463" cy="6929438"/>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a:extLst>
              <a:ext uri="{FF2B5EF4-FFF2-40B4-BE49-F238E27FC236}">
                <a16:creationId xmlns:a16="http://schemas.microsoft.com/office/drawing/2014/main" id="{DF835EC0-A26C-9D02-BFA2-E9F62370203B}"/>
              </a:ext>
            </a:extLst>
          </p:cNvPr>
          <p:cNvSpPr txBox="1">
            <a:spLocks noChangeArrowheads="1"/>
          </p:cNvSpPr>
          <p:nvPr/>
        </p:nvSpPr>
        <p:spPr bwMode="auto">
          <a:xfrm>
            <a:off x="2578100" y="260350"/>
            <a:ext cx="5186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2000" b="1"/>
              <a:t>Mais ils apparaissent après la démolition </a:t>
            </a:r>
          </a:p>
          <a:p>
            <a:pPr algn="ctr"/>
            <a:r>
              <a:rPr lang="fr-FR" altLang="fr-FR" sz="2000" b="1"/>
              <a:t>de l’hôtel de Paris en 1997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0-#ppt_w/2"/>
                                          </p:val>
                                        </p:tav>
                                        <p:tav tm="100000">
                                          <p:val>
                                            <p:strVal val="#ppt_x"/>
                                          </p:val>
                                        </p:tav>
                                      </p:tavLst>
                                    </p:anim>
                                    <p:anim calcmode="lin" valueType="num">
                                      <p:cBhvr additive="base">
                                        <p:cTn id="14" dur="500" fill="hold"/>
                                        <p:tgtEl>
                                          <p:spTgt spid="6147"/>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6152"/>
                                        </p:tgtEl>
                                        <p:attrNameLst>
                                          <p:attrName>style.visibility</p:attrName>
                                        </p:attrNameLst>
                                      </p:cBhvr>
                                      <p:to>
                                        <p:strVal val="visible"/>
                                      </p:to>
                                    </p:set>
                                    <p:anim calcmode="lin" valueType="num">
                                      <p:cBhvr>
                                        <p:cTn id="18" dur="500" fill="hold"/>
                                        <p:tgtEl>
                                          <p:spTgt spid="6152"/>
                                        </p:tgtEl>
                                        <p:attrNameLst>
                                          <p:attrName>ppt_w</p:attrName>
                                        </p:attrNameLst>
                                      </p:cBhvr>
                                      <p:tavLst>
                                        <p:tav tm="0">
                                          <p:val>
                                            <p:fltVal val="0"/>
                                          </p:val>
                                        </p:tav>
                                        <p:tav tm="100000">
                                          <p:val>
                                            <p:strVal val="#ppt_w"/>
                                          </p:val>
                                        </p:tav>
                                      </p:tavLst>
                                    </p:anim>
                                    <p:anim calcmode="lin" valueType="num">
                                      <p:cBhvr>
                                        <p:cTn id="19" dur="500" fill="hold"/>
                                        <p:tgtEl>
                                          <p:spTgt spid="61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a:extLst>
              <a:ext uri="{FF2B5EF4-FFF2-40B4-BE49-F238E27FC236}">
                <a16:creationId xmlns:a16="http://schemas.microsoft.com/office/drawing/2014/main" id="{45B5AB79-91DA-AC21-988A-BA0B165A2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92150"/>
            <a:ext cx="7194550" cy="5399088"/>
          </a:xfrm>
          <a:prstGeom prst="rect">
            <a:avLst/>
          </a:prstGeom>
          <a:noFill/>
          <a:extLst>
            <a:ext uri="{909E8E84-426E-40DD-AFC4-6F175D3DCCD1}">
              <a14:hiddenFill xmlns:a14="http://schemas.microsoft.com/office/drawing/2010/main">
                <a:solidFill>
                  <a:srgbClr val="FFFFFF"/>
                </a:solidFill>
              </a14:hiddenFill>
            </a:ext>
          </a:extLst>
        </p:spPr>
      </p:pic>
      <p:sp>
        <p:nvSpPr>
          <p:cNvPr id="8201" name="Freeform 9">
            <a:extLst>
              <a:ext uri="{FF2B5EF4-FFF2-40B4-BE49-F238E27FC236}">
                <a16:creationId xmlns:a16="http://schemas.microsoft.com/office/drawing/2014/main" id="{0D25BA20-1D88-E213-AE51-7B7C5B9D8F08}"/>
              </a:ext>
            </a:extLst>
          </p:cNvPr>
          <p:cNvSpPr>
            <a:spLocks/>
          </p:cNvSpPr>
          <p:nvPr/>
        </p:nvSpPr>
        <p:spPr bwMode="auto">
          <a:xfrm>
            <a:off x="-36513" y="-26988"/>
            <a:ext cx="7380288" cy="6192838"/>
          </a:xfrm>
          <a:custGeom>
            <a:avLst/>
            <a:gdLst>
              <a:gd name="T0" fmla="*/ 0 w 4581"/>
              <a:gd name="T1" fmla="*/ 0 h 3901"/>
              <a:gd name="T2" fmla="*/ 0 w 4581"/>
              <a:gd name="T3" fmla="*/ 1769 h 3901"/>
              <a:gd name="T4" fmla="*/ 499 w 4581"/>
              <a:gd name="T5" fmla="*/ 1769 h 3901"/>
              <a:gd name="T6" fmla="*/ 726 w 4581"/>
              <a:gd name="T7" fmla="*/ 1587 h 3901"/>
              <a:gd name="T8" fmla="*/ 771 w 4581"/>
              <a:gd name="T9" fmla="*/ 1542 h 3901"/>
              <a:gd name="T10" fmla="*/ 998 w 4581"/>
              <a:gd name="T11" fmla="*/ 1542 h 3901"/>
              <a:gd name="T12" fmla="*/ 1270 w 4581"/>
              <a:gd name="T13" fmla="*/ 1587 h 3901"/>
              <a:gd name="T14" fmla="*/ 1406 w 4581"/>
              <a:gd name="T15" fmla="*/ 1633 h 3901"/>
              <a:gd name="T16" fmla="*/ 1769 w 4581"/>
              <a:gd name="T17" fmla="*/ 1678 h 3901"/>
              <a:gd name="T18" fmla="*/ 1769 w 4581"/>
              <a:gd name="T19" fmla="*/ 1587 h 3901"/>
              <a:gd name="T20" fmla="*/ 2132 w 4581"/>
              <a:gd name="T21" fmla="*/ 1497 h 3901"/>
              <a:gd name="T22" fmla="*/ 2313 w 4581"/>
              <a:gd name="T23" fmla="*/ 1542 h 3901"/>
              <a:gd name="T24" fmla="*/ 2676 w 4581"/>
              <a:gd name="T25" fmla="*/ 1678 h 3901"/>
              <a:gd name="T26" fmla="*/ 2722 w 4581"/>
              <a:gd name="T27" fmla="*/ 1723 h 3901"/>
              <a:gd name="T28" fmla="*/ 2767 w 4581"/>
              <a:gd name="T29" fmla="*/ 1814 h 3901"/>
              <a:gd name="T30" fmla="*/ 2903 w 4581"/>
              <a:gd name="T31" fmla="*/ 1859 h 3901"/>
              <a:gd name="T32" fmla="*/ 2994 w 4581"/>
              <a:gd name="T33" fmla="*/ 1950 h 3901"/>
              <a:gd name="T34" fmla="*/ 2994 w 4581"/>
              <a:gd name="T35" fmla="*/ 2222 h 3901"/>
              <a:gd name="T36" fmla="*/ 3084 w 4581"/>
              <a:gd name="T37" fmla="*/ 2222 h 3901"/>
              <a:gd name="T38" fmla="*/ 1497 w 4581"/>
              <a:gd name="T39" fmla="*/ 2721 h 3901"/>
              <a:gd name="T40" fmla="*/ 1497 w 4581"/>
              <a:gd name="T41" fmla="*/ 3901 h 3901"/>
              <a:gd name="T42" fmla="*/ 4581 w 4581"/>
              <a:gd name="T43" fmla="*/ 3901 h 3901"/>
              <a:gd name="T44" fmla="*/ 4536 w 4581"/>
              <a:gd name="T45" fmla="*/ 499 h 3901"/>
              <a:gd name="T46" fmla="*/ 4536 w 4581"/>
              <a:gd name="T47" fmla="*/ 0 h 3901"/>
              <a:gd name="T48" fmla="*/ 0 w 4581"/>
              <a:gd name="T49" fmla="*/ 0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1" h="3901">
                <a:moveTo>
                  <a:pt x="0" y="0"/>
                </a:moveTo>
                <a:lnTo>
                  <a:pt x="0" y="1769"/>
                </a:lnTo>
                <a:lnTo>
                  <a:pt x="499" y="1769"/>
                </a:lnTo>
                <a:lnTo>
                  <a:pt x="726" y="1587"/>
                </a:lnTo>
                <a:lnTo>
                  <a:pt x="771" y="1542"/>
                </a:lnTo>
                <a:lnTo>
                  <a:pt x="998" y="1542"/>
                </a:lnTo>
                <a:lnTo>
                  <a:pt x="1270" y="1587"/>
                </a:lnTo>
                <a:lnTo>
                  <a:pt x="1406" y="1633"/>
                </a:lnTo>
                <a:lnTo>
                  <a:pt x="1769" y="1678"/>
                </a:lnTo>
                <a:lnTo>
                  <a:pt x="1769" y="1587"/>
                </a:lnTo>
                <a:lnTo>
                  <a:pt x="2132" y="1497"/>
                </a:lnTo>
                <a:lnTo>
                  <a:pt x="2313" y="1542"/>
                </a:lnTo>
                <a:lnTo>
                  <a:pt x="2676" y="1678"/>
                </a:lnTo>
                <a:lnTo>
                  <a:pt x="2722" y="1723"/>
                </a:lnTo>
                <a:lnTo>
                  <a:pt x="2767" y="1814"/>
                </a:lnTo>
                <a:lnTo>
                  <a:pt x="2903" y="1859"/>
                </a:lnTo>
                <a:lnTo>
                  <a:pt x="2994" y="1950"/>
                </a:lnTo>
                <a:lnTo>
                  <a:pt x="2994" y="2222"/>
                </a:lnTo>
                <a:lnTo>
                  <a:pt x="3084" y="2222"/>
                </a:lnTo>
                <a:lnTo>
                  <a:pt x="1497" y="2721"/>
                </a:lnTo>
                <a:lnTo>
                  <a:pt x="1497" y="3901"/>
                </a:lnTo>
                <a:lnTo>
                  <a:pt x="4581" y="3901"/>
                </a:lnTo>
                <a:lnTo>
                  <a:pt x="4536" y="499"/>
                </a:lnTo>
                <a:lnTo>
                  <a:pt x="4536"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02" name="Text Box 10">
            <a:extLst>
              <a:ext uri="{FF2B5EF4-FFF2-40B4-BE49-F238E27FC236}">
                <a16:creationId xmlns:a16="http://schemas.microsoft.com/office/drawing/2014/main" id="{61E46698-F7E7-A346-AEF5-B4EB82A4F21C}"/>
              </a:ext>
            </a:extLst>
          </p:cNvPr>
          <p:cNvSpPr txBox="1">
            <a:spLocks noChangeArrowheads="1"/>
          </p:cNvSpPr>
          <p:nvPr/>
        </p:nvSpPr>
        <p:spPr bwMode="auto">
          <a:xfrm>
            <a:off x="2486025" y="333375"/>
            <a:ext cx="386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sz="2000" b="1"/>
              <a:t>À l’origine, le quartier en 1860 </a:t>
            </a:r>
          </a:p>
        </p:txBody>
      </p:sp>
      <p:sp>
        <p:nvSpPr>
          <p:cNvPr id="8203" name="Rectangle 11">
            <a:extLst>
              <a:ext uri="{FF2B5EF4-FFF2-40B4-BE49-F238E27FC236}">
                <a16:creationId xmlns:a16="http://schemas.microsoft.com/office/drawing/2014/main" id="{E2A20220-66F2-7A8A-84BC-EFAB2D22B40C}"/>
              </a:ext>
            </a:extLst>
          </p:cNvPr>
          <p:cNvSpPr>
            <a:spLocks noChangeArrowheads="1"/>
          </p:cNvSpPr>
          <p:nvPr/>
        </p:nvSpPr>
        <p:spPr bwMode="auto">
          <a:xfrm>
            <a:off x="7235825" y="0"/>
            <a:ext cx="1908175"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05" name="Freeform 13">
            <a:extLst>
              <a:ext uri="{FF2B5EF4-FFF2-40B4-BE49-F238E27FC236}">
                <a16:creationId xmlns:a16="http://schemas.microsoft.com/office/drawing/2014/main" id="{EE27903E-7B62-E05A-087F-A8FCB2D6ED48}"/>
              </a:ext>
            </a:extLst>
          </p:cNvPr>
          <p:cNvSpPr>
            <a:spLocks/>
          </p:cNvSpPr>
          <p:nvPr/>
        </p:nvSpPr>
        <p:spPr bwMode="auto">
          <a:xfrm rot="568284">
            <a:off x="1547813" y="4149725"/>
            <a:ext cx="1295400" cy="288925"/>
          </a:xfrm>
          <a:custGeom>
            <a:avLst/>
            <a:gdLst>
              <a:gd name="T0" fmla="*/ 1996 w 1996"/>
              <a:gd name="T1" fmla="*/ 635 h 635"/>
              <a:gd name="T2" fmla="*/ 0 w 1996"/>
              <a:gd name="T3" fmla="*/ 635 h 635"/>
              <a:gd name="T4" fmla="*/ 998 w 1996"/>
              <a:gd name="T5" fmla="*/ 0 h 635"/>
            </a:gdLst>
            <a:ahLst/>
            <a:cxnLst>
              <a:cxn ang="0">
                <a:pos x="T0" y="T1"/>
              </a:cxn>
              <a:cxn ang="0">
                <a:pos x="T2" y="T3"/>
              </a:cxn>
              <a:cxn ang="0">
                <a:pos x="T4" y="T5"/>
              </a:cxn>
            </a:cxnLst>
            <a:rect l="0" t="0" r="r" b="b"/>
            <a:pathLst>
              <a:path w="1996" h="635">
                <a:moveTo>
                  <a:pt x="1996" y="635"/>
                </a:moveTo>
                <a:lnTo>
                  <a:pt x="0" y="635"/>
                </a:lnTo>
                <a:lnTo>
                  <a:pt x="998" y="0"/>
                </a:ln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06" name="Text Box 14">
            <a:extLst>
              <a:ext uri="{FF2B5EF4-FFF2-40B4-BE49-F238E27FC236}">
                <a16:creationId xmlns:a16="http://schemas.microsoft.com/office/drawing/2014/main" id="{46232CAB-F706-2398-4321-69E645AE52C7}"/>
              </a:ext>
            </a:extLst>
          </p:cNvPr>
          <p:cNvSpPr txBox="1">
            <a:spLocks noChangeArrowheads="1"/>
          </p:cNvSpPr>
          <p:nvPr/>
        </p:nvSpPr>
        <p:spPr bwMode="auto">
          <a:xfrm>
            <a:off x="2484438" y="4581525"/>
            <a:ext cx="211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i="1"/>
              <a:t>Ancienne voie vers</a:t>
            </a:r>
          </a:p>
          <a:p>
            <a:pPr algn="ctr"/>
            <a:r>
              <a:rPr lang="fr-FR" altLang="fr-FR" i="1"/>
              <a:t>le Haut-de-Salin</a:t>
            </a:r>
          </a:p>
        </p:txBody>
      </p:sp>
      <p:pic>
        <p:nvPicPr>
          <p:cNvPr id="8208" name="Picture 16">
            <a:extLst>
              <a:ext uri="{FF2B5EF4-FFF2-40B4-BE49-F238E27FC236}">
                <a16:creationId xmlns:a16="http://schemas.microsoft.com/office/drawing/2014/main" id="{BC2BCD11-1B1B-CD49-3B23-3D072788B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54">
            <a:off x="4787900" y="2420938"/>
            <a:ext cx="2439988" cy="2192337"/>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a:extLst>
              <a:ext uri="{FF2B5EF4-FFF2-40B4-BE49-F238E27FC236}">
                <a16:creationId xmlns:a16="http://schemas.microsoft.com/office/drawing/2014/main" id="{259CBAEA-7B8E-8729-65C6-37379323A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508500"/>
            <a:ext cx="903288" cy="723900"/>
          </a:xfrm>
          <a:prstGeom prst="rect">
            <a:avLst/>
          </a:prstGeom>
          <a:noFill/>
          <a:extLst>
            <a:ext uri="{909E8E84-426E-40DD-AFC4-6F175D3DCCD1}">
              <a14:hiddenFill xmlns:a14="http://schemas.microsoft.com/office/drawing/2010/main">
                <a:solidFill>
                  <a:srgbClr val="FFFFFF"/>
                </a:solidFill>
              </a14:hiddenFill>
            </a:ext>
          </a:extLst>
        </p:spPr>
      </p:pic>
      <p:sp>
        <p:nvSpPr>
          <p:cNvPr id="8210" name="Text Box 18">
            <a:extLst>
              <a:ext uri="{FF2B5EF4-FFF2-40B4-BE49-F238E27FC236}">
                <a16:creationId xmlns:a16="http://schemas.microsoft.com/office/drawing/2014/main" id="{A6511197-9D7F-3757-D8CC-3B9E609A4FCA}"/>
              </a:ext>
            </a:extLst>
          </p:cNvPr>
          <p:cNvSpPr txBox="1">
            <a:spLocks noChangeArrowheads="1"/>
          </p:cNvSpPr>
          <p:nvPr/>
        </p:nvSpPr>
        <p:spPr bwMode="auto">
          <a:xfrm>
            <a:off x="5219700" y="1773238"/>
            <a:ext cx="320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i="1"/>
              <a:t>La ferme de Joseph PERRUT</a:t>
            </a:r>
          </a:p>
          <a:p>
            <a:pPr algn="ctr"/>
            <a:r>
              <a:rPr lang="fr-FR" altLang="fr-FR" i="1"/>
              <a:t>démolie en 1872</a:t>
            </a:r>
          </a:p>
        </p:txBody>
      </p:sp>
      <p:sp>
        <p:nvSpPr>
          <p:cNvPr id="8211" name="Text Box 19">
            <a:extLst>
              <a:ext uri="{FF2B5EF4-FFF2-40B4-BE49-F238E27FC236}">
                <a16:creationId xmlns:a16="http://schemas.microsoft.com/office/drawing/2014/main" id="{9777A578-84E3-F9AB-A8A6-6E537E1FFC80}"/>
              </a:ext>
            </a:extLst>
          </p:cNvPr>
          <p:cNvSpPr txBox="1">
            <a:spLocks noChangeArrowheads="1"/>
          </p:cNvSpPr>
          <p:nvPr/>
        </p:nvSpPr>
        <p:spPr bwMode="auto">
          <a:xfrm>
            <a:off x="5187950" y="5373688"/>
            <a:ext cx="3257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fr-FR" i="1"/>
              <a:t> Le lavoir abreuvoir des Saints</a:t>
            </a:r>
          </a:p>
          <a:p>
            <a:pPr algn="ctr"/>
            <a:r>
              <a:rPr lang="fr-FR" altLang="fr-FR" i="1"/>
              <a:t>ancienne source christianisée</a:t>
            </a:r>
          </a:p>
          <a:p>
            <a:pPr algn="ctr"/>
            <a:r>
              <a:rPr lang="fr-FR" altLang="fr-FR" i="1"/>
              <a:t>démoli en 1895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202"/>
                                        </p:tgtEl>
                                        <p:attrNameLst>
                                          <p:attrName>style.visibility</p:attrName>
                                        </p:attrNameLst>
                                      </p:cBhvr>
                                      <p:to>
                                        <p:strVal val="visible"/>
                                      </p:to>
                                    </p:set>
                                    <p:anim calcmode="lin" valueType="num">
                                      <p:cBhvr>
                                        <p:cTn id="7" dur="500" fill="hold"/>
                                        <p:tgtEl>
                                          <p:spTgt spid="8202"/>
                                        </p:tgtEl>
                                        <p:attrNameLst>
                                          <p:attrName>ppt_w</p:attrName>
                                        </p:attrNameLst>
                                      </p:cBhvr>
                                      <p:tavLst>
                                        <p:tav tm="0">
                                          <p:val>
                                            <p:fltVal val="0"/>
                                          </p:val>
                                        </p:tav>
                                        <p:tav tm="100000">
                                          <p:val>
                                            <p:strVal val="#ppt_w"/>
                                          </p:val>
                                        </p:tav>
                                      </p:tavLst>
                                    </p:anim>
                                    <p:anim calcmode="lin" valueType="num">
                                      <p:cBhvr>
                                        <p:cTn id="8" dur="500" fill="hold"/>
                                        <p:tgtEl>
                                          <p:spTgt spid="820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35" presetClass="path" presetSubtype="0" accel="50000" decel="50000" fill="hold" nodeType="afterEffect">
                                  <p:stCondLst>
                                    <p:cond delay="0"/>
                                  </p:stCondLst>
                                  <p:childTnLst>
                                    <p:animMotion origin="layout" path="M -3.88889E-6 -2.83237E-6 L -0.1335 0.00555 " pathEditMode="relative" rAng="0" ptsTypes="AA">
                                      <p:cBhvr>
                                        <p:cTn id="11" dur="500" fill="hold"/>
                                        <p:tgtEl>
                                          <p:spTgt spid="8197"/>
                                        </p:tgtEl>
                                        <p:attrNameLst>
                                          <p:attrName>ppt_x</p:attrName>
                                          <p:attrName>ppt_y</p:attrName>
                                        </p:attrNameLst>
                                      </p:cBhvr>
                                      <p:rCtr x="-6684" y="277"/>
                                    </p:animMotion>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8201"/>
                                        </p:tgtEl>
                                        <p:attrNameLst>
                                          <p:attrName>style.visibility</p:attrName>
                                        </p:attrNameLst>
                                      </p:cBhvr>
                                      <p:to>
                                        <p:strVal val="visible"/>
                                      </p:to>
                                    </p:set>
                                    <p:animEffect transition="in" filter="wipe(right)">
                                      <p:cBhvr>
                                        <p:cTn id="15" dur="500"/>
                                        <p:tgtEl>
                                          <p:spTgt spid="8201"/>
                                        </p:tgtEl>
                                      </p:cBhvr>
                                    </p:animEffect>
                                  </p:childTnLst>
                                </p:cTn>
                              </p:par>
                            </p:childTnLst>
                          </p:cTn>
                        </p:par>
                        <p:par>
                          <p:cTn id="16" fill="hold" nodeType="afterGroup">
                            <p:stCondLst>
                              <p:cond delay="1500"/>
                            </p:stCondLst>
                            <p:childTnLst>
                              <p:par>
                                <p:cTn id="17" presetID="1" presetClass="entr" presetSubtype="0" fill="hold" nodeType="afterEffect">
                                  <p:stCondLst>
                                    <p:cond delay="0"/>
                                  </p:stCondLst>
                                  <p:childTnLst>
                                    <p:set>
                                      <p:cBhvr>
                                        <p:cTn id="18" dur="1" fill="hold">
                                          <p:stCondLst>
                                            <p:cond delay="0"/>
                                          </p:stCondLst>
                                        </p:cTn>
                                        <p:tgtEl>
                                          <p:spTgt spid="82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8205"/>
                                        </p:tgtEl>
                                        <p:attrNameLst>
                                          <p:attrName>style.visibility</p:attrName>
                                        </p:attrNameLst>
                                      </p:cBhvr>
                                      <p:to>
                                        <p:strVal val="visible"/>
                                      </p:to>
                                    </p:set>
                                    <p:anim calcmode="lin" valueType="num">
                                      <p:cBhvr>
                                        <p:cTn id="23" dur="500" fill="hold"/>
                                        <p:tgtEl>
                                          <p:spTgt spid="8205"/>
                                        </p:tgtEl>
                                        <p:attrNameLst>
                                          <p:attrName>ppt_w</p:attrName>
                                        </p:attrNameLst>
                                      </p:cBhvr>
                                      <p:tavLst>
                                        <p:tav tm="0">
                                          <p:val>
                                            <p:fltVal val="0"/>
                                          </p:val>
                                        </p:tav>
                                        <p:tav tm="100000">
                                          <p:val>
                                            <p:strVal val="#ppt_w"/>
                                          </p:val>
                                        </p:tav>
                                      </p:tavLst>
                                    </p:anim>
                                    <p:anim calcmode="lin" valueType="num">
                                      <p:cBhvr>
                                        <p:cTn id="24" dur="500" fill="hold"/>
                                        <p:tgtEl>
                                          <p:spTgt spid="8205"/>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500"/>
                            </p:stCondLst>
                            <p:childTnLst>
                              <p:par>
                                <p:cTn id="26" presetID="17" presetClass="entr" presetSubtype="10" fill="hold" grpId="0" nodeType="afterEffect">
                                  <p:stCondLst>
                                    <p:cond delay="0"/>
                                  </p:stCondLst>
                                  <p:childTnLst>
                                    <p:set>
                                      <p:cBhvr>
                                        <p:cTn id="27" dur="1" fill="hold">
                                          <p:stCondLst>
                                            <p:cond delay="0"/>
                                          </p:stCondLst>
                                        </p:cTn>
                                        <p:tgtEl>
                                          <p:spTgt spid="8206"/>
                                        </p:tgtEl>
                                        <p:attrNameLst>
                                          <p:attrName>style.visibility</p:attrName>
                                        </p:attrNameLst>
                                      </p:cBhvr>
                                      <p:to>
                                        <p:strVal val="visible"/>
                                      </p:to>
                                    </p:set>
                                    <p:anim calcmode="lin" valueType="num">
                                      <p:cBhvr>
                                        <p:cTn id="28" dur="500" fill="hold"/>
                                        <p:tgtEl>
                                          <p:spTgt spid="8206"/>
                                        </p:tgtEl>
                                        <p:attrNameLst>
                                          <p:attrName>ppt_w</p:attrName>
                                        </p:attrNameLst>
                                      </p:cBhvr>
                                      <p:tavLst>
                                        <p:tav tm="0">
                                          <p:val>
                                            <p:fltVal val="0"/>
                                          </p:val>
                                        </p:tav>
                                        <p:tav tm="100000">
                                          <p:val>
                                            <p:strVal val="#ppt_w"/>
                                          </p:val>
                                        </p:tav>
                                      </p:tavLst>
                                    </p:anim>
                                    <p:anim calcmode="lin" valueType="num">
                                      <p:cBhvr>
                                        <p:cTn id="29" dur="500" fill="hold"/>
                                        <p:tgtEl>
                                          <p:spTgt spid="8206"/>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8208"/>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8209"/>
                                        </p:tgtEl>
                                        <p:attrNameLst>
                                          <p:attrName>style.visibility</p:attrName>
                                        </p:attrNameLst>
                                      </p:cBhvr>
                                      <p:to>
                                        <p:strVal val="visible"/>
                                      </p:to>
                                    </p:set>
                                  </p:childTnLst>
                                </p:cTn>
                              </p:par>
                            </p:childTnLst>
                          </p:cTn>
                        </p:par>
                        <p:par>
                          <p:cTn id="37" fill="hold" nodeType="afterGroup">
                            <p:stCondLst>
                              <p:cond delay="0"/>
                            </p:stCondLst>
                            <p:childTnLst>
                              <p:par>
                                <p:cTn id="38" presetID="17" presetClass="entr" presetSubtype="10" fill="hold" grpId="0" nodeType="afterEffect">
                                  <p:stCondLst>
                                    <p:cond delay="0"/>
                                  </p:stCondLst>
                                  <p:childTnLst>
                                    <p:set>
                                      <p:cBhvr>
                                        <p:cTn id="39" dur="1" fill="hold">
                                          <p:stCondLst>
                                            <p:cond delay="0"/>
                                          </p:stCondLst>
                                        </p:cTn>
                                        <p:tgtEl>
                                          <p:spTgt spid="8210"/>
                                        </p:tgtEl>
                                        <p:attrNameLst>
                                          <p:attrName>style.visibility</p:attrName>
                                        </p:attrNameLst>
                                      </p:cBhvr>
                                      <p:to>
                                        <p:strVal val="visible"/>
                                      </p:to>
                                    </p:set>
                                    <p:anim calcmode="lin" valueType="num">
                                      <p:cBhvr>
                                        <p:cTn id="40" dur="500" fill="hold"/>
                                        <p:tgtEl>
                                          <p:spTgt spid="8210"/>
                                        </p:tgtEl>
                                        <p:attrNameLst>
                                          <p:attrName>ppt_w</p:attrName>
                                        </p:attrNameLst>
                                      </p:cBhvr>
                                      <p:tavLst>
                                        <p:tav tm="0">
                                          <p:val>
                                            <p:fltVal val="0"/>
                                          </p:val>
                                        </p:tav>
                                        <p:tav tm="100000">
                                          <p:val>
                                            <p:strVal val="#ppt_w"/>
                                          </p:val>
                                        </p:tav>
                                      </p:tavLst>
                                    </p:anim>
                                    <p:anim calcmode="lin" valueType="num">
                                      <p:cBhvr>
                                        <p:cTn id="41" dur="500" fill="hold"/>
                                        <p:tgtEl>
                                          <p:spTgt spid="8210"/>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500"/>
                            </p:stCondLst>
                            <p:childTnLst>
                              <p:par>
                                <p:cTn id="43" presetID="17" presetClass="entr" presetSubtype="10" fill="hold" grpId="0" nodeType="afterEffect">
                                  <p:stCondLst>
                                    <p:cond delay="0"/>
                                  </p:stCondLst>
                                  <p:childTnLst>
                                    <p:set>
                                      <p:cBhvr>
                                        <p:cTn id="44" dur="1" fill="hold">
                                          <p:stCondLst>
                                            <p:cond delay="0"/>
                                          </p:stCondLst>
                                        </p:cTn>
                                        <p:tgtEl>
                                          <p:spTgt spid="8211"/>
                                        </p:tgtEl>
                                        <p:attrNameLst>
                                          <p:attrName>style.visibility</p:attrName>
                                        </p:attrNameLst>
                                      </p:cBhvr>
                                      <p:to>
                                        <p:strVal val="visible"/>
                                      </p:to>
                                    </p:set>
                                    <p:anim calcmode="lin" valueType="num">
                                      <p:cBhvr>
                                        <p:cTn id="45" dur="500" fill="hold"/>
                                        <p:tgtEl>
                                          <p:spTgt spid="8211"/>
                                        </p:tgtEl>
                                        <p:attrNameLst>
                                          <p:attrName>ppt_w</p:attrName>
                                        </p:attrNameLst>
                                      </p:cBhvr>
                                      <p:tavLst>
                                        <p:tav tm="0">
                                          <p:val>
                                            <p:fltVal val="0"/>
                                          </p:val>
                                        </p:tav>
                                        <p:tav tm="100000">
                                          <p:val>
                                            <p:strVal val="#ppt_w"/>
                                          </p:val>
                                        </p:tav>
                                      </p:tavLst>
                                    </p:anim>
                                    <p:anim calcmode="lin" valueType="num">
                                      <p:cBhvr>
                                        <p:cTn id="46" dur="500" fill="hold"/>
                                        <p:tgtEl>
                                          <p:spTgt spid="82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6" grpId="0"/>
      <p:bldP spid="8210" grpId="0"/>
      <p:bldP spid="82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a:extLst>
              <a:ext uri="{FF2B5EF4-FFF2-40B4-BE49-F238E27FC236}">
                <a16:creationId xmlns:a16="http://schemas.microsoft.com/office/drawing/2014/main" id="{7765D1AF-459A-8C5C-8A05-6FB6D4E195A9}"/>
              </a:ext>
            </a:extLst>
          </p:cNvPr>
          <p:cNvSpPr txBox="1">
            <a:spLocks noChangeArrowheads="1"/>
          </p:cNvSpPr>
          <p:nvPr/>
        </p:nvSpPr>
        <p:spPr bwMode="auto">
          <a:xfrm>
            <a:off x="5076825" y="692150"/>
            <a:ext cx="385127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a:t>Le bâtiment appartenait au cabaretier Joseph Lambert</a:t>
            </a:r>
          </a:p>
          <a:p>
            <a:endParaRPr lang="fr-FR" altLang="fr-FR" sz="800"/>
          </a:p>
          <a:p>
            <a:r>
              <a:rPr lang="fr-FR" altLang="fr-FR" sz="1200"/>
              <a:t>Il est acheté en 1860 par le Sarrois Jean Bachmann qui avait opté pour la nationalité française en 1813, un maître d’hôtel dont la femme Anastasie Parisot est contrexévilloise. Ils démolissent la vieille bâtisse et</a:t>
            </a:r>
          </a:p>
          <a:p>
            <a:r>
              <a:rPr lang="fr-FR" altLang="fr-FR" sz="1200"/>
              <a:t>construisent un hôtel dont la façade donne sur la voie.</a:t>
            </a:r>
          </a:p>
          <a:p>
            <a:r>
              <a:rPr lang="fr-FR" altLang="fr-FR" sz="1200"/>
              <a:t>Ils ouvrent l’hôtel et reçoivent des curistes pendant la saison thermale de mai à septembre, le reste de l’année ils sont à Paris, employés dans un grand restaurant de la capital.</a:t>
            </a:r>
          </a:p>
          <a:p>
            <a:r>
              <a:rPr lang="fr-FR" altLang="fr-FR" sz="1200"/>
              <a:t>Ils lui donnent le nom d’hôtel de l’Europe en hommage à leurs deux nationalités d’origine.</a:t>
            </a:r>
          </a:p>
          <a:p>
            <a:endParaRPr lang="fr-FR" altLang="fr-FR" sz="800"/>
          </a:p>
          <a:p>
            <a:r>
              <a:rPr lang="fr-FR" altLang="fr-FR" sz="1200"/>
              <a:t>Un espace est occupé dans la façade par une représentation mettant en scène des statues </a:t>
            </a:r>
          </a:p>
          <a:p>
            <a:r>
              <a:rPr lang="fr-FR" altLang="fr-FR" sz="1200"/>
              <a:t>religieuses dans un décor de tuf calcaire (pierre alvéolée comme l’éponge).</a:t>
            </a:r>
          </a:p>
          <a:p>
            <a:endParaRPr lang="fr-FR" altLang="fr-FR" sz="800"/>
          </a:p>
          <a:p>
            <a:r>
              <a:rPr lang="fr-FR" altLang="fr-FR" sz="1200"/>
              <a:t>D’où proviennent ces statues ?</a:t>
            </a:r>
          </a:p>
          <a:p>
            <a:r>
              <a:rPr lang="fr-FR" altLang="fr-FR" sz="1200"/>
              <a:t>D’une chapelle qui était dans l’église paroissiale !</a:t>
            </a:r>
          </a:p>
          <a:p>
            <a:endParaRPr lang="fr-FR" altLang="fr-FR" sz="800"/>
          </a:p>
          <a:p>
            <a:r>
              <a:rPr lang="fr-FR" altLang="fr-FR" sz="1200"/>
              <a:t>Étaient-elles là auparavant ou furent-elles récupérées par Bachmann et sa femme ?</a:t>
            </a:r>
          </a:p>
          <a:p>
            <a:endParaRPr lang="fr-FR" altLang="fr-FR" sz="800"/>
          </a:p>
          <a:p>
            <a:r>
              <a:rPr lang="fr-FR" altLang="fr-FR" sz="1200"/>
              <a:t>Pour information, consultez le fichier PDF joint à ce diaporama, il s’agit d’un extrait de l’ouvrage « La statuaire de l’église Saint-Epvre de Contrexéville » écrit par Gilbert Salvini, édité en 1995 par le Cercle d’études locales de Contrexéville.</a:t>
            </a:r>
          </a:p>
        </p:txBody>
      </p:sp>
      <p:pic>
        <p:nvPicPr>
          <p:cNvPr id="2059" name="Picture 11">
            <a:extLst>
              <a:ext uri="{FF2B5EF4-FFF2-40B4-BE49-F238E27FC236}">
                <a16:creationId xmlns:a16="http://schemas.microsoft.com/office/drawing/2014/main" id="{E5998DB0-A7A8-20B0-FA13-0BD338000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2734"/>
          <a:stretch>
            <a:fillRect/>
          </a:stretch>
        </p:blipFill>
        <p:spPr bwMode="auto">
          <a:xfrm>
            <a:off x="4500563" y="0"/>
            <a:ext cx="46434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9B55107-0453-7B6B-7D2D-A3CF22A88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18" t="7791" r="11018" b="7791"/>
          <a:stretch>
            <a:fillRect/>
          </a:stretch>
        </p:blipFill>
        <p:spPr bwMode="auto">
          <a:xfrm>
            <a:off x="0" y="-30163"/>
            <a:ext cx="4500563" cy="6888163"/>
          </a:xfrm>
          <a:prstGeom prst="rect">
            <a:avLst/>
          </a:prstGeom>
          <a:noFill/>
          <a:extLst>
            <a:ext uri="{909E8E84-426E-40DD-AFC4-6F175D3DCCD1}">
              <a14:hiddenFill xmlns:a14="http://schemas.microsoft.com/office/drawing/2010/main">
                <a:solidFill>
                  <a:srgbClr val="FFFFFF"/>
                </a:solidFill>
              </a14:hiddenFill>
            </a:ext>
          </a:extLst>
        </p:spPr>
      </p:pic>
      <p:sp>
        <p:nvSpPr>
          <p:cNvPr id="2061" name="Line 13">
            <a:extLst>
              <a:ext uri="{FF2B5EF4-FFF2-40B4-BE49-F238E27FC236}">
                <a16:creationId xmlns:a16="http://schemas.microsoft.com/office/drawing/2014/main" id="{934EB402-165B-4716-FE44-75C70168D42C}"/>
              </a:ext>
            </a:extLst>
          </p:cNvPr>
          <p:cNvSpPr>
            <a:spLocks noChangeShapeType="1"/>
          </p:cNvSpPr>
          <p:nvPr/>
        </p:nvSpPr>
        <p:spPr bwMode="auto">
          <a:xfrm flipH="1">
            <a:off x="1908175" y="3357563"/>
            <a:ext cx="3024188" cy="43180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p:cTn id="7" dur="500" fill="hold"/>
                                        <p:tgtEl>
                                          <p:spTgt spid="2060"/>
                                        </p:tgtEl>
                                        <p:attrNameLst>
                                          <p:attrName>ppt_w</p:attrName>
                                        </p:attrNameLst>
                                      </p:cBhvr>
                                      <p:tavLst>
                                        <p:tav tm="0">
                                          <p:val>
                                            <p:fltVal val="0"/>
                                          </p:val>
                                        </p:tav>
                                        <p:tav tm="100000">
                                          <p:val>
                                            <p:strVal val="#ppt_w"/>
                                          </p:val>
                                        </p:tav>
                                      </p:tavLst>
                                    </p:anim>
                                    <p:anim calcmode="lin" valueType="num">
                                      <p:cBhvr>
                                        <p:cTn id="8" dur="500" fill="hold"/>
                                        <p:tgtEl>
                                          <p:spTgt spid="206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2061"/>
                                        </p:tgtEl>
                                        <p:attrNameLst>
                                          <p:attrName>style.visibility</p:attrName>
                                        </p:attrNameLst>
                                      </p:cBhvr>
                                      <p:to>
                                        <p:strVal val="visible"/>
                                      </p:to>
                                    </p:set>
                                    <p:animEffect transition="in" filter="wipe(up)">
                                      <p:cBhvr>
                                        <p:cTn id="12" dur="500"/>
                                        <p:tgtEl>
                                          <p:spTgt spid="20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059"/>
                                        </p:tgtEl>
                                        <p:attrNameLst>
                                          <p:attrName>style.visibility</p:attrName>
                                        </p:attrNameLst>
                                      </p:cBhvr>
                                      <p:to>
                                        <p:strVal val="visible"/>
                                      </p:to>
                                    </p:set>
                                    <p:animEffect transition="in" filter="wipe(right)">
                                      <p:cBhvr>
                                        <p:cTn id="17" dur="500"/>
                                        <p:tgtEl>
                                          <p:spTgt spid="2059"/>
                                        </p:tgtEl>
                                      </p:cBhvr>
                                    </p:animEffect>
                                  </p:childTnLst>
                                </p:cTn>
                              </p:par>
                            </p:childTnLst>
                          </p:cTn>
                        </p:par>
                        <p:par>
                          <p:cTn id="18" fill="hold" nodeType="afterGroup">
                            <p:stCondLst>
                              <p:cond delay="500"/>
                            </p:stCondLst>
                            <p:childTnLst>
                              <p:par>
                                <p:cTn id="19" presetID="1" presetClass="exit" presetSubtype="0" fill="hold" nodeType="afterEffect">
                                  <p:stCondLst>
                                    <p:cond delay="0"/>
                                  </p:stCondLst>
                                  <p:childTnLst>
                                    <p:set>
                                      <p:cBhvr>
                                        <p:cTn id="20" dur="1" fill="hold">
                                          <p:stCondLst>
                                            <p:cond delay="0"/>
                                          </p:stCondLst>
                                        </p:cTn>
                                        <p:tgtEl>
                                          <p:spTgt spid="20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01B6CD1-7B4E-388F-818F-8E22EF51F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5875"/>
            <a:ext cx="6048375" cy="6873875"/>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a:extLst>
              <a:ext uri="{FF2B5EF4-FFF2-40B4-BE49-F238E27FC236}">
                <a16:creationId xmlns:a16="http://schemas.microsoft.com/office/drawing/2014/main" id="{F2237CCB-F7A4-6BF3-D174-6F13260A14BB}"/>
              </a:ext>
            </a:extLst>
          </p:cNvPr>
          <p:cNvSpPr txBox="1">
            <a:spLocks noChangeArrowheads="1"/>
          </p:cNvSpPr>
          <p:nvPr/>
        </p:nvSpPr>
        <p:spPr bwMode="auto">
          <a:xfrm>
            <a:off x="1692275" y="260350"/>
            <a:ext cx="5780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600" b="1">
                <a:solidFill>
                  <a:schemeClr val="bg1"/>
                </a:solidFill>
              </a:rPr>
              <a:t>EN  1975  LES  STATUES  SONT  RAMENÉES  À L’ÉGLISE</a:t>
            </a:r>
          </a:p>
        </p:txBody>
      </p:sp>
      <p:pic>
        <p:nvPicPr>
          <p:cNvPr id="4101" name="Picture 5">
            <a:extLst>
              <a:ext uri="{FF2B5EF4-FFF2-40B4-BE49-F238E27FC236}">
                <a16:creationId xmlns:a16="http://schemas.microsoft.com/office/drawing/2014/main" id="{439E58A5-90AE-6313-2313-B9A09ACF7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805488"/>
            <a:ext cx="7124700" cy="7143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Text Box 6">
            <a:extLst>
              <a:ext uri="{FF2B5EF4-FFF2-40B4-BE49-F238E27FC236}">
                <a16:creationId xmlns:a16="http://schemas.microsoft.com/office/drawing/2014/main" id="{82D67291-A54C-B4ED-AD25-BCC1190B1D4B}"/>
              </a:ext>
            </a:extLst>
          </p:cNvPr>
          <p:cNvSpPr txBox="1">
            <a:spLocks noChangeArrowheads="1"/>
          </p:cNvSpPr>
          <p:nvPr/>
        </p:nvSpPr>
        <p:spPr bwMode="auto">
          <a:xfrm>
            <a:off x="2484438" y="5300663"/>
            <a:ext cx="402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400" b="1">
                <a:solidFill>
                  <a:schemeClr val="bg1"/>
                </a:solidFill>
              </a:rPr>
              <a:t>LE  TEXTE  DE  LA  PIERRE  DE  FONDATION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099"/>
                                        </p:tgtEl>
                                        <p:attrNameLst>
                                          <p:attrName>style.visibility</p:attrName>
                                        </p:attrNameLst>
                                      </p:cBhvr>
                                      <p:to>
                                        <p:strVal val="visible"/>
                                      </p:to>
                                    </p:set>
                                    <p:anim calcmode="discrete" valueType="clr">
                                      <p:cBhvr override="childStyle">
                                        <p:cTn id="7" dur="8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9"/>
                                        </p:tgtEl>
                                        <p:attrNameLst>
                                          <p:attrName>fillcolor</p:attrName>
                                        </p:attrNameLst>
                                      </p:cBhvr>
                                      <p:tavLst>
                                        <p:tav tm="0">
                                          <p:val>
                                            <p:clrVal>
                                              <a:schemeClr val="accent2"/>
                                            </p:clrVal>
                                          </p:val>
                                        </p:tav>
                                        <p:tav tm="50000">
                                          <p:val>
                                            <p:clrVal>
                                              <a:schemeClr val="hlink"/>
                                            </p:clrVal>
                                          </p:val>
                                        </p:tav>
                                      </p:tavLst>
                                    </p:anim>
                                    <p:set>
                                      <p:cBhvr>
                                        <p:cTn id="9" dur="80"/>
                                        <p:tgtEl>
                                          <p:spTgt spid="409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wipe(left)">
                                      <p:cBhvr>
                                        <p:cTn id="14" dur="500"/>
                                        <p:tgtEl>
                                          <p:spTgt spid="4102"/>
                                        </p:tgtEl>
                                      </p:cBhvr>
                                    </p:animEffect>
                                  </p:childTnLst>
                                </p:cTn>
                              </p:par>
                            </p:childTnLst>
                          </p:cTn>
                        </p:par>
                        <p:par>
                          <p:cTn id="15" fill="hold" nodeType="afterGroup">
                            <p:stCondLst>
                              <p:cond delay="500"/>
                            </p:stCondLst>
                            <p:childTnLst>
                              <p:par>
                                <p:cTn id="16" presetID="17" presetClass="entr" presetSubtype="1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0576097-CB4D-83AA-0AB1-5CFE82AC7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3238"/>
            <a:ext cx="8280400" cy="5084762"/>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a:extLst>
              <a:ext uri="{FF2B5EF4-FFF2-40B4-BE49-F238E27FC236}">
                <a16:creationId xmlns:a16="http://schemas.microsoft.com/office/drawing/2014/main" id="{4C2B1B2F-67AC-3CCA-72FD-E022FA429BC9}"/>
              </a:ext>
            </a:extLst>
          </p:cNvPr>
          <p:cNvSpPr txBox="1">
            <a:spLocks noChangeArrowheads="1"/>
          </p:cNvSpPr>
          <p:nvPr/>
        </p:nvSpPr>
        <p:spPr bwMode="auto">
          <a:xfrm>
            <a:off x="0" y="207963"/>
            <a:ext cx="9024938"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600" dirty="0"/>
              <a:t>  L’une des filles du couple Bachmann–Parisot : Marie-Louise, épouse Jean-Frédéric </a:t>
            </a:r>
            <a:r>
              <a:rPr lang="fr-FR" altLang="fr-FR" sz="1600" dirty="0" err="1"/>
              <a:t>Schulskraft</a:t>
            </a:r>
            <a:r>
              <a:rPr lang="fr-FR" altLang="fr-FR" sz="1600" dirty="0"/>
              <a:t> en 1865, Il est maître d’hôtel, allemand sujet du royaume de Wurtemberg, il opte pour la nationalité française en 1870, peu avant la guerre Franco-prussienne de 1870 / 1871.</a:t>
            </a:r>
          </a:p>
          <a:p>
            <a:pPr algn="ctr"/>
            <a:endParaRPr lang="fr-FR" altLang="fr-FR" sz="1000" dirty="0"/>
          </a:p>
          <a:p>
            <a:r>
              <a:rPr lang="fr-FR" altLang="fr-FR" sz="1600" dirty="0"/>
              <a:t>         En 1872, ils achètent la ferme de Joseph </a:t>
            </a:r>
            <a:r>
              <a:rPr lang="fr-FR" altLang="fr-FR" sz="1600" dirty="0" err="1"/>
              <a:t>Perrut</a:t>
            </a:r>
            <a:r>
              <a:rPr lang="fr-FR" altLang="fr-FR" sz="1600" dirty="0"/>
              <a:t> à sa veuve et construisent le « Grand hôtel</a:t>
            </a:r>
          </a:p>
          <a:p>
            <a:r>
              <a:rPr lang="fr-FR" altLang="fr-FR" sz="1600" dirty="0"/>
              <a:t>     de Paris » qui va faire de l’ombre et encaisser l’hôtel familial des Bachmann-Parisot.</a:t>
            </a:r>
            <a:r>
              <a:rPr lang="fr-FR" altLang="fr-FR"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6745DE5-C1FA-4129-34AA-399CFD526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77" b="2777"/>
          <a:stretch>
            <a:fillRect/>
          </a:stretch>
        </p:blipFill>
        <p:spPr bwMode="auto">
          <a:xfrm>
            <a:off x="0" y="0"/>
            <a:ext cx="9213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a:extLst>
              <a:ext uri="{FF2B5EF4-FFF2-40B4-BE49-F238E27FC236}">
                <a16:creationId xmlns:a16="http://schemas.microsoft.com/office/drawing/2014/main" id="{5DC746A1-29A4-41CE-C739-1BF631E5BBD5}"/>
              </a:ext>
            </a:extLst>
          </p:cNvPr>
          <p:cNvSpPr txBox="1">
            <a:spLocks noChangeArrowheads="1"/>
          </p:cNvSpPr>
          <p:nvPr/>
        </p:nvSpPr>
        <p:spPr bwMode="auto">
          <a:xfrm>
            <a:off x="4427538" y="549275"/>
            <a:ext cx="4557658" cy="56323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dirty="0"/>
              <a:t>Le frère d’Anastasie Bachmann-Parisot</a:t>
            </a:r>
          </a:p>
          <a:p>
            <a:r>
              <a:rPr lang="fr-FR" altLang="fr-FR" dirty="0"/>
              <a:t>Jean-Baptiste est instituteur; il est marié</a:t>
            </a:r>
          </a:p>
          <a:p>
            <a:r>
              <a:rPr lang="fr-FR" altLang="fr-FR" dirty="0"/>
              <a:t>à Catherine Étienne, fille de Jean-Baptiste </a:t>
            </a:r>
          </a:p>
          <a:p>
            <a:r>
              <a:rPr lang="fr-FR" altLang="fr-FR" dirty="0"/>
              <a:t>Étienne propriétaire de l’hôtel de la </a:t>
            </a:r>
          </a:p>
          <a:p>
            <a:r>
              <a:rPr lang="fr-FR" altLang="fr-FR" dirty="0"/>
              <a:t>Providence.</a:t>
            </a:r>
          </a:p>
          <a:p>
            <a:endParaRPr lang="fr-FR" altLang="fr-FR" dirty="0"/>
          </a:p>
          <a:p>
            <a:r>
              <a:rPr lang="fr-FR" altLang="fr-FR" dirty="0"/>
              <a:t>Jean-Baptiste est en poste à </a:t>
            </a:r>
          </a:p>
          <a:p>
            <a:r>
              <a:rPr lang="fr-FR" altLang="fr-FR" dirty="0"/>
              <a:t>Les </a:t>
            </a:r>
            <a:r>
              <a:rPr lang="fr-FR" altLang="fr-FR" dirty="0" err="1"/>
              <a:t>Ableuvenettes</a:t>
            </a:r>
            <a:r>
              <a:rPr lang="fr-FR" altLang="fr-FR" dirty="0"/>
              <a:t>.</a:t>
            </a:r>
          </a:p>
          <a:p>
            <a:r>
              <a:rPr lang="fr-FR" altLang="fr-FR" dirty="0"/>
              <a:t>Après 9 années de mariage, en 1861,</a:t>
            </a:r>
          </a:p>
          <a:p>
            <a:r>
              <a:rPr lang="fr-FR" altLang="fr-FR" dirty="0"/>
              <a:t>alors qu’ils ont 5 enfants, Catherine </a:t>
            </a:r>
          </a:p>
          <a:p>
            <a:r>
              <a:rPr lang="fr-FR" altLang="fr-FR" dirty="0"/>
              <a:t>décède à l’âge de 31 ans. </a:t>
            </a:r>
          </a:p>
          <a:p>
            <a:endParaRPr lang="fr-FR" altLang="fr-FR" dirty="0"/>
          </a:p>
          <a:p>
            <a:r>
              <a:rPr lang="fr-FR" altLang="fr-FR" dirty="0"/>
              <a:t>En 1864, il épouse en secondes noces</a:t>
            </a:r>
          </a:p>
          <a:p>
            <a:r>
              <a:rPr lang="fr-FR" altLang="fr-FR" dirty="0"/>
              <a:t>à l’âge de 36 ans Marie Salmon, native </a:t>
            </a:r>
          </a:p>
          <a:p>
            <a:r>
              <a:rPr lang="fr-FR" altLang="fr-FR" dirty="0"/>
              <a:t>de Remoncourt, qui en a 28.</a:t>
            </a:r>
          </a:p>
          <a:p>
            <a:endParaRPr lang="fr-FR" altLang="fr-FR" dirty="0"/>
          </a:p>
          <a:p>
            <a:r>
              <a:rPr lang="fr-FR" altLang="fr-FR" dirty="0"/>
              <a:t>En 1880, âgé de 53 ans, Jean-Baptiste </a:t>
            </a:r>
          </a:p>
          <a:p>
            <a:r>
              <a:rPr lang="fr-FR" altLang="fr-FR" dirty="0"/>
              <a:t>prend en main les destinées de l’hôtel de </a:t>
            </a:r>
          </a:p>
          <a:p>
            <a:r>
              <a:rPr lang="fr-FR" altLang="fr-FR" dirty="0"/>
              <a:t>l’Europe avec sa femme et l’une de ses</a:t>
            </a:r>
          </a:p>
          <a:p>
            <a:r>
              <a:rPr lang="fr-FR" altLang="fr-FR" dirty="0"/>
              <a:t>filles Aline.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1+#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908</Words>
  <Application>Microsoft Office PowerPoint</Application>
  <PresentationFormat>Affichage à l'écran (4:3)</PresentationFormat>
  <Paragraphs>122</Paragraphs>
  <Slides>14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14</vt:i4>
      </vt:variant>
    </vt:vector>
  </HeadingPairs>
  <TitlesOfParts>
    <vt:vector size="17" baseType="lpstr">
      <vt:lpstr>Arial</vt:lpstr>
      <vt:lpstr>Arial Black</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Cercle d'Etudes</dc:creator>
  <cp:lastModifiedBy>MIRJOL Michel</cp:lastModifiedBy>
  <cp:revision>18</cp:revision>
  <dcterms:created xsi:type="dcterms:W3CDTF">2017-03-19T15:55:53Z</dcterms:created>
  <dcterms:modified xsi:type="dcterms:W3CDTF">2024-10-13T15:37:04Z</dcterms:modified>
</cp:coreProperties>
</file>